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36"/>
  </p:notesMasterIdLst>
  <p:handoutMasterIdLst>
    <p:handoutMasterId r:id="rId37"/>
  </p:handoutMasterIdLst>
  <p:sldIdLst>
    <p:sldId id="287" r:id="rId3"/>
    <p:sldId id="299" r:id="rId4"/>
    <p:sldId id="421" r:id="rId5"/>
    <p:sldId id="422" r:id="rId6"/>
    <p:sldId id="424" r:id="rId7"/>
    <p:sldId id="426" r:id="rId8"/>
    <p:sldId id="427" r:id="rId9"/>
    <p:sldId id="428" r:id="rId10"/>
    <p:sldId id="425" r:id="rId11"/>
    <p:sldId id="429" r:id="rId12"/>
    <p:sldId id="392" r:id="rId13"/>
    <p:sldId id="450" r:id="rId14"/>
    <p:sldId id="393" r:id="rId15"/>
    <p:sldId id="394" r:id="rId16"/>
    <p:sldId id="390" r:id="rId17"/>
    <p:sldId id="395" r:id="rId18"/>
    <p:sldId id="396" r:id="rId19"/>
    <p:sldId id="397" r:id="rId20"/>
    <p:sldId id="398" r:id="rId21"/>
    <p:sldId id="399" r:id="rId22"/>
    <p:sldId id="401" r:id="rId23"/>
    <p:sldId id="402" r:id="rId24"/>
    <p:sldId id="400" r:id="rId25"/>
    <p:sldId id="441" r:id="rId26"/>
    <p:sldId id="442" r:id="rId27"/>
    <p:sldId id="443" r:id="rId28"/>
    <p:sldId id="444" r:id="rId29"/>
    <p:sldId id="445" r:id="rId30"/>
    <p:sldId id="446" r:id="rId31"/>
    <p:sldId id="449" r:id="rId32"/>
    <p:sldId id="324" r:id="rId33"/>
    <p:sldId id="385" r:id="rId34"/>
    <p:sldId id="32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extLst>
      <p:ext uri="{19B8F6BF-5375-455C-9EA6-DF929625EA0E}">
        <p15:presenceInfo xmlns:p15="http://schemas.microsoft.com/office/powerpoint/2012/main" userId="959e92c93256f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88" autoAdjust="0"/>
    <p:restoredTop sz="68027" autoAdjust="0"/>
  </p:normalViewPr>
  <p:slideViewPr>
    <p:cSldViewPr snapToGrid="0">
      <p:cViewPr varScale="1">
        <p:scale>
          <a:sx n="85" d="100"/>
          <a:sy n="85" d="100"/>
        </p:scale>
        <p:origin x="424" y="168"/>
      </p:cViewPr>
      <p:guideLst>
        <p:guide orient="horz" pos="2160"/>
        <p:guide pos="3840"/>
      </p:guideLst>
    </p:cSldViewPr>
  </p:slideViewPr>
  <p:outlineViewPr>
    <p:cViewPr>
      <p:scale>
        <a:sx n="33" d="100"/>
        <a:sy n="33" d="100"/>
      </p:scale>
      <p:origin x="0" y="-4866"/>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93888-F92E-BA4A-A3A7-507C95EFCDF4}"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dgm:pt modelId="{09131C1D-DFBE-D148-B0D3-88842F70E5CB}">
      <dgm:prSet phldrT="[Text]"/>
      <dgm:spPr>
        <a:solidFill>
          <a:srgbClr val="16819C"/>
        </a:solidFill>
      </dgm:spPr>
      <dgm:t>
        <a:bodyPr/>
        <a:lstStyle/>
        <a:p>
          <a:r>
            <a:rPr lang="en-US" dirty="0"/>
            <a:t>Regions</a:t>
          </a:r>
        </a:p>
      </dgm:t>
    </dgm:pt>
    <dgm:pt modelId="{BD853388-0CAE-7344-86A0-3505E9316AA7}" type="parTrans" cxnId="{6D7040ED-E975-BD47-A2E6-65AFFC8C38D7}">
      <dgm:prSet/>
      <dgm:spPr/>
      <dgm:t>
        <a:bodyPr/>
        <a:lstStyle/>
        <a:p>
          <a:endParaRPr lang="en-US"/>
        </a:p>
      </dgm:t>
    </dgm:pt>
    <dgm:pt modelId="{B35B077D-75C9-FF4A-B85C-A1C02D37CC18}" type="sibTrans" cxnId="{6D7040ED-E975-BD47-A2E6-65AFFC8C38D7}">
      <dgm:prSet/>
      <dgm:spPr/>
      <dgm:t>
        <a:bodyPr/>
        <a:lstStyle/>
        <a:p>
          <a:endParaRPr lang="en-US"/>
        </a:p>
      </dgm:t>
    </dgm:pt>
    <dgm:pt modelId="{AB67C070-A60C-0E46-9C37-03990E60E7ED}">
      <dgm:prSet phldrT="[Text]"/>
      <dgm:spPr>
        <a:solidFill>
          <a:schemeClr val="accent5"/>
        </a:solidFill>
      </dgm:spPr>
      <dgm:t>
        <a:bodyPr/>
        <a:lstStyle/>
        <a:p>
          <a:r>
            <a:rPr lang="en-US" dirty="0"/>
            <a:t>Edge locations</a:t>
          </a:r>
        </a:p>
      </dgm:t>
    </dgm:pt>
    <dgm:pt modelId="{EE4125FC-9861-B743-8145-23C5B88A09CD}" type="parTrans" cxnId="{18595C9A-B79D-A64B-A245-1FE5EEF8769D}">
      <dgm:prSet/>
      <dgm:spPr/>
      <dgm:t>
        <a:bodyPr/>
        <a:lstStyle/>
        <a:p>
          <a:endParaRPr lang="en-US"/>
        </a:p>
      </dgm:t>
    </dgm:pt>
    <dgm:pt modelId="{94B6448D-8BBC-B643-B6F1-CCD712AB8763}" type="sibTrans" cxnId="{18595C9A-B79D-A64B-A245-1FE5EEF8769D}">
      <dgm:prSet/>
      <dgm:spPr/>
      <dgm:t>
        <a:bodyPr/>
        <a:lstStyle/>
        <a:p>
          <a:endParaRPr lang="en-US"/>
        </a:p>
      </dgm:t>
    </dgm:pt>
    <dgm:pt modelId="{3A56D5D6-C17C-9747-898E-B7A8912E9742}">
      <dgm:prSet phldrT="[Text]"/>
      <dgm:spPr>
        <a:solidFill>
          <a:srgbClr val="0D72CE"/>
        </a:solidFill>
      </dgm:spPr>
      <dgm:t>
        <a:bodyPr/>
        <a:lstStyle/>
        <a:p>
          <a:r>
            <a:rPr lang="en-US" dirty="0"/>
            <a:t>Availability Zones</a:t>
          </a:r>
        </a:p>
      </dgm:t>
    </dgm:pt>
    <dgm:pt modelId="{2270AD62-55B4-974B-AC91-954206FD5849}" type="parTrans" cxnId="{B0CE634F-ED7F-994F-AA6C-EBBBB40AC1E4}">
      <dgm:prSet/>
      <dgm:spPr/>
      <dgm:t>
        <a:bodyPr/>
        <a:lstStyle/>
        <a:p>
          <a:endParaRPr lang="en-US"/>
        </a:p>
      </dgm:t>
    </dgm:pt>
    <dgm:pt modelId="{6E368601-57DB-B84E-9609-33D2B21FE975}" type="sibTrans" cxnId="{B0CE634F-ED7F-994F-AA6C-EBBBB40AC1E4}">
      <dgm:prSet/>
      <dgm:spPr/>
      <dgm:t>
        <a:bodyPr/>
        <a:lstStyle/>
        <a:p>
          <a:endParaRPr lang="en-US"/>
        </a:p>
      </dgm:t>
    </dgm:pt>
    <dgm:pt modelId="{515A8B63-6FAC-8141-A55E-23D3F0211982}" type="pres">
      <dgm:prSet presAssocID="{54993888-F92E-BA4A-A3A7-507C95EFCDF4}" presName="Name0" presStyleCnt="0">
        <dgm:presLayoutVars>
          <dgm:chMax val="7"/>
          <dgm:chPref val="7"/>
          <dgm:dir/>
        </dgm:presLayoutVars>
      </dgm:prSet>
      <dgm:spPr/>
    </dgm:pt>
    <dgm:pt modelId="{B6460D0F-BD72-1443-A07E-BABC59F2AC43}" type="pres">
      <dgm:prSet presAssocID="{54993888-F92E-BA4A-A3A7-507C95EFCDF4}" presName="Name1" presStyleCnt="0"/>
      <dgm:spPr/>
    </dgm:pt>
    <dgm:pt modelId="{DB9C0DB9-B81A-E649-98A9-011BD608BE0E}" type="pres">
      <dgm:prSet presAssocID="{54993888-F92E-BA4A-A3A7-507C95EFCDF4}" presName="cycle" presStyleCnt="0"/>
      <dgm:spPr/>
    </dgm:pt>
    <dgm:pt modelId="{82F5315E-6155-9647-BD94-D3FC60CC714E}" type="pres">
      <dgm:prSet presAssocID="{54993888-F92E-BA4A-A3A7-507C95EFCDF4}" presName="srcNode" presStyleLbl="node1" presStyleIdx="0" presStyleCnt="3"/>
      <dgm:spPr/>
    </dgm:pt>
    <dgm:pt modelId="{B80E0EB9-BD8A-8447-AD08-2DF4B0A35CE7}" type="pres">
      <dgm:prSet presAssocID="{54993888-F92E-BA4A-A3A7-507C95EFCDF4}" presName="conn" presStyleLbl="parChTrans1D2" presStyleIdx="0" presStyleCnt="1"/>
      <dgm:spPr/>
    </dgm:pt>
    <dgm:pt modelId="{153B76F0-4B05-F74D-B4C5-3C0EC107F976}" type="pres">
      <dgm:prSet presAssocID="{54993888-F92E-BA4A-A3A7-507C95EFCDF4}" presName="extraNode" presStyleLbl="node1" presStyleIdx="0" presStyleCnt="3"/>
      <dgm:spPr/>
    </dgm:pt>
    <dgm:pt modelId="{34077474-AE6C-5248-998A-645D82AACF35}" type="pres">
      <dgm:prSet presAssocID="{54993888-F92E-BA4A-A3A7-507C95EFCDF4}" presName="dstNode" presStyleLbl="node1" presStyleIdx="0" presStyleCnt="3"/>
      <dgm:spPr/>
    </dgm:pt>
    <dgm:pt modelId="{8404E0ED-C073-9F45-B1A4-52607620F389}" type="pres">
      <dgm:prSet presAssocID="{09131C1D-DFBE-D148-B0D3-88842F70E5CB}" presName="text_1" presStyleLbl="node1" presStyleIdx="0" presStyleCnt="3">
        <dgm:presLayoutVars>
          <dgm:bulletEnabled val="1"/>
        </dgm:presLayoutVars>
      </dgm:prSet>
      <dgm:spPr/>
    </dgm:pt>
    <dgm:pt modelId="{4ADEA644-1881-F144-B923-F196F9C594AC}" type="pres">
      <dgm:prSet presAssocID="{09131C1D-DFBE-D148-B0D3-88842F70E5CB}" presName="accent_1" presStyleCnt="0"/>
      <dgm:spPr/>
    </dgm:pt>
    <dgm:pt modelId="{CB54A53C-37EC-DD46-9785-83D296D17A4A}" type="pres">
      <dgm:prSet presAssocID="{09131C1D-DFBE-D148-B0D3-88842F70E5CB}" presName="accentRepeatNode" presStyleLbl="solidFgAcc1" presStyleIdx="0" presStyleCnt="3"/>
      <dgm:spPr>
        <a:ln>
          <a:solidFill>
            <a:srgbClr val="16819C"/>
          </a:solidFill>
        </a:ln>
      </dgm:spPr>
    </dgm:pt>
    <dgm:pt modelId="{88379117-EE39-AF46-94EC-9D5BFE378269}" type="pres">
      <dgm:prSet presAssocID="{3A56D5D6-C17C-9747-898E-B7A8912E9742}" presName="text_2" presStyleLbl="node1" presStyleIdx="1" presStyleCnt="3">
        <dgm:presLayoutVars>
          <dgm:bulletEnabled val="1"/>
        </dgm:presLayoutVars>
      </dgm:prSet>
      <dgm:spPr/>
    </dgm:pt>
    <dgm:pt modelId="{14E712C0-0BF3-9443-84BC-0B33040A04E5}" type="pres">
      <dgm:prSet presAssocID="{3A56D5D6-C17C-9747-898E-B7A8912E9742}" presName="accent_2" presStyleCnt="0"/>
      <dgm:spPr/>
    </dgm:pt>
    <dgm:pt modelId="{B16BDA71-A3B4-3E47-85A9-A5A395E01AFC}" type="pres">
      <dgm:prSet presAssocID="{3A56D5D6-C17C-9747-898E-B7A8912E9742}" presName="accentRepeatNode" presStyleLbl="solidFgAcc1" presStyleIdx="1" presStyleCnt="3"/>
      <dgm:spPr/>
    </dgm:pt>
    <dgm:pt modelId="{11619826-EE5D-4DA6-AF7A-058071D70AB7}" type="pres">
      <dgm:prSet presAssocID="{AB67C070-A60C-0E46-9C37-03990E60E7ED}" presName="text_3" presStyleLbl="node1" presStyleIdx="2" presStyleCnt="3">
        <dgm:presLayoutVars>
          <dgm:bulletEnabled val="1"/>
        </dgm:presLayoutVars>
      </dgm:prSet>
      <dgm:spPr/>
    </dgm:pt>
    <dgm:pt modelId="{39219601-D393-497C-B0D4-E775D81F232C}" type="pres">
      <dgm:prSet presAssocID="{AB67C070-A60C-0E46-9C37-03990E60E7ED}" presName="accent_3" presStyleCnt="0"/>
      <dgm:spPr/>
    </dgm:pt>
    <dgm:pt modelId="{B3C9C87F-25DD-0D43-8166-B6FD1B899448}" type="pres">
      <dgm:prSet presAssocID="{AB67C070-A60C-0E46-9C37-03990E60E7ED}" presName="accentRepeatNode" presStyleLbl="solidFgAcc1" presStyleIdx="2" presStyleCnt="3"/>
      <dgm:spPr/>
    </dgm:pt>
  </dgm:ptLst>
  <dgm:cxnLst>
    <dgm:cxn modelId="{915D0C2D-883F-0845-BE50-E1E7AA2CB3AE}" type="presOf" srcId="{3A56D5D6-C17C-9747-898E-B7A8912E9742}" destId="{88379117-EE39-AF46-94EC-9D5BFE378269}" srcOrd="0" destOrd="0" presId="urn:microsoft.com/office/officeart/2008/layout/VerticalCurvedList"/>
    <dgm:cxn modelId="{B0CE634F-ED7F-994F-AA6C-EBBBB40AC1E4}" srcId="{54993888-F92E-BA4A-A3A7-507C95EFCDF4}" destId="{3A56D5D6-C17C-9747-898E-B7A8912E9742}" srcOrd="1" destOrd="0" parTransId="{2270AD62-55B4-974B-AC91-954206FD5849}" sibTransId="{6E368601-57DB-B84E-9609-33D2B21FE975}"/>
    <dgm:cxn modelId="{18595C9A-B79D-A64B-A245-1FE5EEF8769D}" srcId="{54993888-F92E-BA4A-A3A7-507C95EFCDF4}" destId="{AB67C070-A60C-0E46-9C37-03990E60E7ED}" srcOrd="2" destOrd="0" parTransId="{EE4125FC-9861-B743-8145-23C5B88A09CD}" sibTransId="{94B6448D-8BBC-B643-B6F1-CCD712AB8763}"/>
    <dgm:cxn modelId="{3960239F-258A-3541-B675-E9F2833F77F2}" type="presOf" srcId="{09131C1D-DFBE-D148-B0D3-88842F70E5CB}" destId="{8404E0ED-C073-9F45-B1A4-52607620F389}" srcOrd="0" destOrd="0" presId="urn:microsoft.com/office/officeart/2008/layout/VerticalCurvedList"/>
    <dgm:cxn modelId="{49C479C7-3D91-8B4B-9B4F-C34A1023E90B}" type="presOf" srcId="{B35B077D-75C9-FF4A-B85C-A1C02D37CC18}" destId="{B80E0EB9-BD8A-8447-AD08-2DF4B0A35CE7}" srcOrd="0" destOrd="0" presId="urn:microsoft.com/office/officeart/2008/layout/VerticalCurvedList"/>
    <dgm:cxn modelId="{EB5699DB-793A-5E46-A08E-5B21D9FE6FD2}" type="presOf" srcId="{54993888-F92E-BA4A-A3A7-507C95EFCDF4}" destId="{515A8B63-6FAC-8141-A55E-23D3F0211982}" srcOrd="0" destOrd="0" presId="urn:microsoft.com/office/officeart/2008/layout/VerticalCurvedList"/>
    <dgm:cxn modelId="{1CF68BEC-C132-412C-9F3E-0E9BF0B25AB2}" type="presOf" srcId="{AB67C070-A60C-0E46-9C37-03990E60E7ED}" destId="{11619826-EE5D-4DA6-AF7A-058071D70AB7}" srcOrd="0" destOrd="0" presId="urn:microsoft.com/office/officeart/2008/layout/VerticalCurvedList"/>
    <dgm:cxn modelId="{6D7040ED-E975-BD47-A2E6-65AFFC8C38D7}" srcId="{54993888-F92E-BA4A-A3A7-507C95EFCDF4}" destId="{09131C1D-DFBE-D148-B0D3-88842F70E5CB}" srcOrd="0" destOrd="0" parTransId="{BD853388-0CAE-7344-86A0-3505E9316AA7}" sibTransId="{B35B077D-75C9-FF4A-B85C-A1C02D37CC18}"/>
    <dgm:cxn modelId="{5FDE4F73-F574-414D-AB2A-E6F90EF37688}" type="presParOf" srcId="{515A8B63-6FAC-8141-A55E-23D3F0211982}" destId="{B6460D0F-BD72-1443-A07E-BABC59F2AC43}" srcOrd="0" destOrd="0" presId="urn:microsoft.com/office/officeart/2008/layout/VerticalCurvedList"/>
    <dgm:cxn modelId="{605B0019-DE8F-0C40-AB9C-2E614863598E}" type="presParOf" srcId="{B6460D0F-BD72-1443-A07E-BABC59F2AC43}" destId="{DB9C0DB9-B81A-E649-98A9-011BD608BE0E}" srcOrd="0" destOrd="0" presId="urn:microsoft.com/office/officeart/2008/layout/VerticalCurvedList"/>
    <dgm:cxn modelId="{CDF0805C-21EB-7F4B-A7F3-BB486492E20C}" type="presParOf" srcId="{DB9C0DB9-B81A-E649-98A9-011BD608BE0E}" destId="{82F5315E-6155-9647-BD94-D3FC60CC714E}" srcOrd="0" destOrd="0" presId="urn:microsoft.com/office/officeart/2008/layout/VerticalCurvedList"/>
    <dgm:cxn modelId="{0CA1A988-7631-0B4C-AD98-9D741E0ED58D}" type="presParOf" srcId="{DB9C0DB9-B81A-E649-98A9-011BD608BE0E}" destId="{B80E0EB9-BD8A-8447-AD08-2DF4B0A35CE7}" srcOrd="1" destOrd="0" presId="urn:microsoft.com/office/officeart/2008/layout/VerticalCurvedList"/>
    <dgm:cxn modelId="{F59C3581-0796-B04D-9EAE-45894BEB1E19}" type="presParOf" srcId="{DB9C0DB9-B81A-E649-98A9-011BD608BE0E}" destId="{153B76F0-4B05-F74D-B4C5-3C0EC107F976}" srcOrd="2" destOrd="0" presId="urn:microsoft.com/office/officeart/2008/layout/VerticalCurvedList"/>
    <dgm:cxn modelId="{E9185719-0366-5340-B161-523FDF8E9CEB}" type="presParOf" srcId="{DB9C0DB9-B81A-E649-98A9-011BD608BE0E}" destId="{34077474-AE6C-5248-998A-645D82AACF35}" srcOrd="3" destOrd="0" presId="urn:microsoft.com/office/officeart/2008/layout/VerticalCurvedList"/>
    <dgm:cxn modelId="{75AD8DE3-9FD2-1B49-A3F7-498D510212A4}" type="presParOf" srcId="{B6460D0F-BD72-1443-A07E-BABC59F2AC43}" destId="{8404E0ED-C073-9F45-B1A4-52607620F389}" srcOrd="1" destOrd="0" presId="urn:microsoft.com/office/officeart/2008/layout/VerticalCurvedList"/>
    <dgm:cxn modelId="{795C44F6-6406-3342-AFE9-CA3C9D88808B}" type="presParOf" srcId="{B6460D0F-BD72-1443-A07E-BABC59F2AC43}" destId="{4ADEA644-1881-F144-B923-F196F9C594AC}" srcOrd="2" destOrd="0" presId="urn:microsoft.com/office/officeart/2008/layout/VerticalCurvedList"/>
    <dgm:cxn modelId="{D6EC0F43-496C-AE41-8294-15B9774BF6BE}" type="presParOf" srcId="{4ADEA644-1881-F144-B923-F196F9C594AC}" destId="{CB54A53C-37EC-DD46-9785-83D296D17A4A}" srcOrd="0" destOrd="0" presId="urn:microsoft.com/office/officeart/2008/layout/VerticalCurvedList"/>
    <dgm:cxn modelId="{37D76797-5044-834B-B689-B4604797B03D}" type="presParOf" srcId="{B6460D0F-BD72-1443-A07E-BABC59F2AC43}" destId="{88379117-EE39-AF46-94EC-9D5BFE378269}" srcOrd="3" destOrd="0" presId="urn:microsoft.com/office/officeart/2008/layout/VerticalCurvedList"/>
    <dgm:cxn modelId="{93A19E95-AB41-C64B-953E-E78EDC149EFD}" type="presParOf" srcId="{B6460D0F-BD72-1443-A07E-BABC59F2AC43}" destId="{14E712C0-0BF3-9443-84BC-0B33040A04E5}" srcOrd="4" destOrd="0" presId="urn:microsoft.com/office/officeart/2008/layout/VerticalCurvedList"/>
    <dgm:cxn modelId="{E4045C58-0C48-B647-9947-255318717F38}" type="presParOf" srcId="{14E712C0-0BF3-9443-84BC-0B33040A04E5}" destId="{B16BDA71-A3B4-3E47-85A9-A5A395E01AFC}" srcOrd="0" destOrd="0" presId="urn:microsoft.com/office/officeart/2008/layout/VerticalCurvedList"/>
    <dgm:cxn modelId="{E9FBEFD9-9180-4E89-B492-A32A33E64EC8}" type="presParOf" srcId="{B6460D0F-BD72-1443-A07E-BABC59F2AC43}" destId="{11619826-EE5D-4DA6-AF7A-058071D70AB7}" srcOrd="5" destOrd="0" presId="urn:microsoft.com/office/officeart/2008/layout/VerticalCurvedList"/>
    <dgm:cxn modelId="{E1AAFCE1-DE8E-4F12-A638-8A883052F59E}" type="presParOf" srcId="{B6460D0F-BD72-1443-A07E-BABC59F2AC43}" destId="{39219601-D393-497C-B0D4-E775D81F232C}" srcOrd="6" destOrd="0" presId="urn:microsoft.com/office/officeart/2008/layout/VerticalCurvedList"/>
    <dgm:cxn modelId="{BD1A81BB-4306-419B-8479-B7417A34E3BB}" type="presParOf" srcId="{39219601-D393-497C-B0D4-E775D81F232C}" destId="{B3C9C87F-25DD-0D43-8166-B6FD1B89944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E0EB9-BD8A-8447-AD08-2DF4B0A35CE7}">
      <dsp:nvSpPr>
        <dsp:cNvPr id="0" name=""/>
        <dsp:cNvSpPr/>
      </dsp:nvSpPr>
      <dsp:spPr>
        <a:xfrm>
          <a:off x="-4646045" y="-712269"/>
          <a:ext cx="5534243" cy="5534243"/>
        </a:xfrm>
        <a:prstGeom prst="blockArc">
          <a:avLst>
            <a:gd name="adj1" fmla="val 18900000"/>
            <a:gd name="adj2" fmla="val 2700000"/>
            <a:gd name="adj3" fmla="val 39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04E0ED-C073-9F45-B1A4-52607620F389}">
      <dsp:nvSpPr>
        <dsp:cNvPr id="0" name=""/>
        <dsp:cNvSpPr/>
      </dsp:nvSpPr>
      <dsp:spPr>
        <a:xfrm>
          <a:off x="571232" y="410970"/>
          <a:ext cx="6760864" cy="821941"/>
        </a:xfrm>
        <a:prstGeom prst="rect">
          <a:avLst/>
        </a:prstGeom>
        <a:solidFill>
          <a:srgbClr val="1681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16"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Regions</a:t>
          </a:r>
        </a:p>
      </dsp:txBody>
      <dsp:txXfrm>
        <a:off x="571232" y="410970"/>
        <a:ext cx="6760864" cy="821941"/>
      </dsp:txXfrm>
    </dsp:sp>
    <dsp:sp modelId="{CB54A53C-37EC-DD46-9785-83D296D17A4A}">
      <dsp:nvSpPr>
        <dsp:cNvPr id="0" name=""/>
        <dsp:cNvSpPr/>
      </dsp:nvSpPr>
      <dsp:spPr>
        <a:xfrm>
          <a:off x="57519" y="308227"/>
          <a:ext cx="1027426" cy="1027426"/>
        </a:xfrm>
        <a:prstGeom prst="ellipse">
          <a:avLst/>
        </a:prstGeom>
        <a:solidFill>
          <a:schemeClr val="lt1">
            <a:hueOff val="0"/>
            <a:satOff val="0"/>
            <a:lumOff val="0"/>
            <a:alphaOff val="0"/>
          </a:schemeClr>
        </a:solidFill>
        <a:ln w="12700" cap="flat" cmpd="sng" algn="ctr">
          <a:solidFill>
            <a:srgbClr val="16819C"/>
          </a:solidFill>
          <a:prstDash val="solid"/>
          <a:miter lim="800000"/>
        </a:ln>
        <a:effectLst/>
      </dsp:spPr>
      <dsp:style>
        <a:lnRef idx="2">
          <a:scrgbClr r="0" g="0" b="0"/>
        </a:lnRef>
        <a:fillRef idx="1">
          <a:scrgbClr r="0" g="0" b="0"/>
        </a:fillRef>
        <a:effectRef idx="0">
          <a:scrgbClr r="0" g="0" b="0"/>
        </a:effectRef>
        <a:fontRef idx="minor"/>
      </dsp:style>
    </dsp:sp>
    <dsp:sp modelId="{88379117-EE39-AF46-94EC-9D5BFE378269}">
      <dsp:nvSpPr>
        <dsp:cNvPr id="0" name=""/>
        <dsp:cNvSpPr/>
      </dsp:nvSpPr>
      <dsp:spPr>
        <a:xfrm>
          <a:off x="870008" y="1643882"/>
          <a:ext cx="6462088" cy="821941"/>
        </a:xfrm>
        <a:prstGeom prst="rect">
          <a:avLst/>
        </a:prstGeom>
        <a:solidFill>
          <a:srgbClr val="0D72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16"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Availability Zones</a:t>
          </a:r>
        </a:p>
      </dsp:txBody>
      <dsp:txXfrm>
        <a:off x="870008" y="1643882"/>
        <a:ext cx="6462088" cy="821941"/>
      </dsp:txXfrm>
    </dsp:sp>
    <dsp:sp modelId="{B16BDA71-A3B4-3E47-85A9-A5A395E01AFC}">
      <dsp:nvSpPr>
        <dsp:cNvPr id="0" name=""/>
        <dsp:cNvSpPr/>
      </dsp:nvSpPr>
      <dsp:spPr>
        <a:xfrm>
          <a:off x="356294" y="1541139"/>
          <a:ext cx="1027426" cy="1027426"/>
        </a:xfrm>
        <a:prstGeom prst="ellipse">
          <a:avLst/>
        </a:prstGeom>
        <a:solidFill>
          <a:schemeClr val="lt1">
            <a:hueOff val="0"/>
            <a:satOff val="0"/>
            <a:lumOff val="0"/>
            <a:alphaOff val="0"/>
          </a:schemeClr>
        </a:solidFill>
        <a:ln w="12700" cap="flat" cmpd="sng" algn="ctr">
          <a:solidFill>
            <a:schemeClr val="accent4">
              <a:hueOff val="1371777"/>
              <a:satOff val="49600"/>
              <a:lumOff val="-19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619826-EE5D-4DA6-AF7A-058071D70AB7}">
      <dsp:nvSpPr>
        <dsp:cNvPr id="0" name=""/>
        <dsp:cNvSpPr/>
      </dsp:nvSpPr>
      <dsp:spPr>
        <a:xfrm>
          <a:off x="571232" y="2876793"/>
          <a:ext cx="6760864" cy="821941"/>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16"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Edge locations</a:t>
          </a:r>
        </a:p>
      </dsp:txBody>
      <dsp:txXfrm>
        <a:off x="571232" y="2876793"/>
        <a:ext cx="6760864" cy="821941"/>
      </dsp:txXfrm>
    </dsp:sp>
    <dsp:sp modelId="{B3C9C87F-25DD-0D43-8166-B6FD1B899448}">
      <dsp:nvSpPr>
        <dsp:cNvPr id="0" name=""/>
        <dsp:cNvSpPr/>
      </dsp:nvSpPr>
      <dsp:spPr>
        <a:xfrm>
          <a:off x="57519" y="2774050"/>
          <a:ext cx="1027426" cy="1027426"/>
        </a:xfrm>
        <a:prstGeom prst="ellipse">
          <a:avLst/>
        </a:prstGeom>
        <a:solidFill>
          <a:schemeClr val="lt1">
            <a:hueOff val="0"/>
            <a:satOff val="0"/>
            <a:lumOff val="0"/>
            <a:alphaOff val="0"/>
          </a:schemeClr>
        </a:solidFill>
        <a:ln w="12700" cap="flat" cmpd="sng" algn="ctr">
          <a:solidFill>
            <a:schemeClr val="accent4">
              <a:hueOff val="2743554"/>
              <a:satOff val="99200"/>
              <a:lumOff val="-39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265996-A63E-4A08-9507-2DACAC3338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B4A024-B266-478D-BA81-C570BC25B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FAEAF4-CCCD-421E-ADB1-A2A594F54E3A}" type="datetimeFigureOut">
              <a:rPr lang="en-IN" smtClean="0"/>
              <a:t>01/08/25</a:t>
            </a:fld>
            <a:endParaRPr lang="en-IN"/>
          </a:p>
        </p:txBody>
      </p:sp>
      <p:sp>
        <p:nvSpPr>
          <p:cNvPr id="4" name="Footer Placeholder 3">
            <a:extLst>
              <a:ext uri="{FF2B5EF4-FFF2-40B4-BE49-F238E27FC236}">
                <a16:creationId xmlns:a16="http://schemas.microsoft.com/office/drawing/2014/main" id="{8CE2270E-40C9-42DC-BA11-3682820631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6EF33BB-4943-4F1E-8333-E8364BFD6C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18F09-FF8C-4B4E-8A11-C9F944801307}" type="slidenum">
              <a:rPr lang="en-IN" smtClean="0"/>
              <a:t>‹#›</a:t>
            </a:fld>
            <a:endParaRPr lang="en-IN"/>
          </a:p>
        </p:txBody>
      </p:sp>
    </p:spTree>
    <p:extLst>
      <p:ext uri="{BB962C8B-B14F-4D97-AF65-F5344CB8AC3E}">
        <p14:creationId xmlns:p14="http://schemas.microsoft.com/office/powerpoint/2010/main" val="3426314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8/1/25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cloudfront/featur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about-aws/global-infrastructure/regions_az/"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61EA0F-A667-4B49-8422-0062BC55E249}" type="slidenum">
              <a:rPr lang="en-US" smtClean="0"/>
              <a:pPr/>
              <a:t>3</a:t>
            </a:fld>
            <a:endParaRPr lang="en-US"/>
          </a:p>
        </p:txBody>
      </p:sp>
    </p:spTree>
    <p:extLst>
      <p:ext uri="{BB962C8B-B14F-4D97-AF65-F5344CB8AC3E}">
        <p14:creationId xmlns:p14="http://schemas.microsoft.com/office/powerpoint/2010/main" val="292514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latin typeface="+mn-lt"/>
                <a:ea typeface="+mn-ea"/>
                <a:cs typeface="+mn-cs"/>
              </a:rPr>
              <a:t>A group of two or more data centers is called an Availability Zone. </a:t>
            </a:r>
          </a:p>
          <a:p>
            <a:endParaRPr lang="en-US" dirty="0">
              <a:latin typeface="+mn-lt"/>
            </a:endParaRPr>
          </a:p>
          <a:p>
            <a:r>
              <a:rPr lang="en-US" dirty="0">
                <a:latin typeface="+mn-lt"/>
              </a:rPr>
              <a:t>Availability Zones are multiple, isolated areas within a particular geographic location. When you launch an instance, you can select an Availability Zone or let AWS choose one for you. If you distribute your instances across multiple Availability Zones and one instance fails, you can design your application so that an instance in another Availability Zone can handle requests. </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review Availability Zone information, see </a:t>
            </a:r>
            <a:r>
              <a:rPr lang="en-US" u="sng" dirty="0">
                <a:latin typeface="+mn-lt"/>
                <a:hlinkClick r:id="rId3"/>
              </a:rPr>
              <a:t>https://aws.amazon.com/about-aws/global-infrastructure/</a:t>
            </a:r>
            <a:r>
              <a:rPr lang="en-US" sz="1200" b="0" i="0" kern="1200" dirty="0">
                <a:solidFill>
                  <a:schemeClr val="tx1"/>
                </a:solidFill>
                <a:effectLst/>
                <a:latin typeface="+mn-lt"/>
                <a:ea typeface="+mn-ea"/>
                <a:cs typeface="+mn-cs"/>
              </a:rPr>
              <a:t>.</a:t>
            </a:r>
            <a:endParaRPr lang="en-US" dirty="0">
              <a:latin typeface="+mn-lt"/>
            </a:endParaRP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16</a:t>
            </a:fld>
            <a:endParaRPr lang="en-US"/>
          </a:p>
        </p:txBody>
      </p:sp>
    </p:spTree>
    <p:extLst>
      <p:ext uri="{BB962C8B-B14F-4D97-AF65-F5344CB8AC3E}">
        <p14:creationId xmlns:p14="http://schemas.microsoft.com/office/powerpoint/2010/main" val="170689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edge location is the nearest point to a requester of an AWS service. Edge locations are located in major cities around the world.</a:t>
            </a:r>
            <a:r>
              <a:rPr lang="en-US" sz="1200" b="0" i="0" kern="1200" baseline="0" dirty="0">
                <a:solidFill>
                  <a:schemeClr val="tx1"/>
                </a:solidFill>
                <a:effectLst/>
                <a:latin typeface="+mn-lt"/>
                <a:ea typeface="+mn-ea"/>
                <a:cs typeface="+mn-cs"/>
              </a:rPr>
              <a:t> </a:t>
            </a:r>
            <a:r>
              <a:rPr lang="en-US" sz="1200" b="0" i="0" kern="1200" dirty="0">
                <a:solidFill>
                  <a:schemeClr val="tx1"/>
                </a:solidFill>
                <a:latin typeface="+mn-lt"/>
                <a:ea typeface="+mn-ea"/>
                <a:cs typeface="+mn-cs"/>
              </a:rPr>
              <a:t>They receive requests and cache copies of your content for faster delivery.</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deliver content to end users with lower latency, you use a global network of edge locations that support AWS services. </a:t>
            </a:r>
            <a:r>
              <a:rPr lang="en-US" sz="1200" b="0" i="0" kern="1200" dirty="0">
                <a:solidFill>
                  <a:schemeClr val="tx1"/>
                </a:solidFill>
                <a:latin typeface="+mn-lt"/>
                <a:ea typeface="+mn-ea"/>
                <a:cs typeface="+mn-cs"/>
              </a:rPr>
              <a:t>CloudFront delivers customer content through a worldwide network of point of presence (</a:t>
            </a:r>
            <a:r>
              <a:rPr lang="en-US" sz="1200" b="0" i="0" kern="1200" dirty="0" err="1">
                <a:solidFill>
                  <a:schemeClr val="tx1"/>
                </a:solidFill>
                <a:latin typeface="+mn-lt"/>
                <a:ea typeface="+mn-ea"/>
                <a:cs typeface="+mn-cs"/>
              </a:rPr>
              <a:t>PoP</a:t>
            </a:r>
            <a:r>
              <a:rPr lang="en-US" sz="1200" b="0" i="0" kern="1200" dirty="0">
                <a:solidFill>
                  <a:schemeClr val="tx1"/>
                </a:solidFill>
                <a:latin typeface="+mn-lt"/>
                <a:ea typeface="+mn-ea"/>
                <a:cs typeface="+mn-cs"/>
              </a:rPr>
              <a:t>) locations, which consists of edge locations and regional edge cache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Regional edge caches, used by default with CloudFront, are used when you have content that is not accessed frequently enough to remain in an edge location. Regional edge caches absorb this content and provide an alternative to that content having to be retrieved from the origin server.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more information, see </a:t>
            </a:r>
            <a:r>
              <a:rPr lang="en-US" u="sng" dirty="0">
                <a:latin typeface="+mn-lt"/>
                <a:hlinkClick r:id="rId3"/>
              </a:rPr>
              <a:t>https://aws.amazon.com/cloudfront/features/</a:t>
            </a:r>
            <a:r>
              <a:rPr lang="en-US" sz="1200" b="0" i="0" kern="1200" dirty="0">
                <a:solidFill>
                  <a:schemeClr val="tx1"/>
                </a:solidFill>
                <a:effectLst/>
                <a:latin typeface="+mn-lt"/>
                <a:ea typeface="+mn-ea"/>
                <a:cs typeface="+mn-cs"/>
              </a:rPr>
              <a:t>.</a:t>
            </a:r>
            <a:endParaRPr lang="en-US" sz="1200" b="0" i="0" kern="1200" dirty="0">
              <a:solidFill>
                <a:schemeClr val="tx1"/>
              </a:solidFill>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18</a:t>
            </a:fld>
            <a:endParaRPr lang="en-US"/>
          </a:p>
        </p:txBody>
      </p:sp>
    </p:spTree>
    <p:extLst>
      <p:ext uri="{BB962C8B-B14F-4D97-AF65-F5344CB8AC3E}">
        <p14:creationId xmlns:p14="http://schemas.microsoft.com/office/powerpoint/2010/main" val="121609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You use edge locations to serve content closer to your customers. This diagram shows an example of a video file stored in Amazon S3 in South America. The video file is served faster to a customer in Asia. The file is cached to an edge location near the customer.</a:t>
            </a:r>
            <a:endParaRPr lang="en-US" b="1" dirty="0">
              <a:latin typeface="+mn-lt"/>
            </a:endParaRP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19</a:t>
            </a:fld>
            <a:endParaRPr lang="en-US"/>
          </a:p>
        </p:txBody>
      </p:sp>
    </p:spTree>
    <p:extLst>
      <p:ext uri="{BB962C8B-B14F-4D97-AF65-F5344CB8AC3E}">
        <p14:creationId xmlns:p14="http://schemas.microsoft.com/office/powerpoint/2010/main" val="267918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32</a:t>
            </a:fld>
            <a:endParaRPr lang="en-US"/>
          </a:p>
        </p:txBody>
      </p:sp>
    </p:spTree>
    <p:extLst>
      <p:ext uri="{BB962C8B-B14F-4D97-AF65-F5344CB8AC3E}">
        <p14:creationId xmlns:p14="http://schemas.microsoft.com/office/powerpoint/2010/main" val="229332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on-premises</a:t>
            </a:r>
            <a:r>
              <a:rPr lang="en-US" baseline="0" dirty="0"/>
              <a:t> IT environment, all the physical components required to run business systems were owned, operated, maintained, and housed by the company. A user would connect and log on to the corporate network to access resources. This would include things like corporate applications, file sharing, and storage.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cloud provides access to the same or similar resources through the internet, hosted by a cloud services platform. The term “cloud” comes from a time when internet resources or connectivity were often represented by a cloud in diagrams that illustrated connectivity and data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4</a:t>
            </a:fld>
            <a:endParaRPr lang="en-US"/>
          </a:p>
        </p:txBody>
      </p:sp>
    </p:spTree>
    <p:extLst>
      <p:ext uri="{BB962C8B-B14F-4D97-AF65-F5344CB8AC3E}">
        <p14:creationId xmlns:p14="http://schemas.microsoft.com/office/powerpoint/2010/main" val="202953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dirty="0"/>
              <a:t>Cloud computing is an on-demand delivery of IT resources over the internet, usually with </a:t>
            </a:r>
            <a:r>
              <a:rPr lang="en-US" sz="1200" b="0" dirty="0"/>
              <a:t>pay-as-you-go</a:t>
            </a:r>
            <a:r>
              <a:rPr lang="en-US" sz="1200" dirty="0"/>
              <a:t> pricing.</a:t>
            </a:r>
          </a:p>
          <a:p>
            <a:pPr defTabSz="966612">
              <a:defRPr/>
            </a:pPr>
            <a:endParaRPr lang="en-US" sz="1200" dirty="0"/>
          </a:p>
          <a:p>
            <a:r>
              <a:rPr lang="en-US" baseline="0" dirty="0"/>
              <a:t>Instead of buying, owning, and maintaining physical data centers and servers, you can access technology services, such as computing power, storage, and databases, on an as-needed bases from a cloud provider such as Amazon Web Services (AWS).</a:t>
            </a:r>
          </a:p>
        </p:txBody>
      </p:sp>
      <p:sp>
        <p:nvSpPr>
          <p:cNvPr id="4" name="Slide Number Placeholder 3"/>
          <p:cNvSpPr>
            <a:spLocks noGrp="1"/>
          </p:cNvSpPr>
          <p:nvPr>
            <p:ph type="sldNum" sz="quarter" idx="5"/>
          </p:nvPr>
        </p:nvSpPr>
        <p:spPr/>
        <p:txBody>
          <a:bodyPr/>
          <a:lstStyle/>
          <a:p>
            <a:fld id="{DF61EA0F-A667-4B49-8422-0062BC55E249}" type="slidenum">
              <a:rPr lang="en-US" smtClean="0"/>
              <a:pPr/>
              <a:t>5</a:t>
            </a:fld>
            <a:endParaRPr lang="en-US"/>
          </a:p>
        </p:txBody>
      </p:sp>
    </p:spTree>
    <p:extLst>
      <p:ext uri="{BB962C8B-B14F-4D97-AF65-F5344CB8AC3E}">
        <p14:creationId xmlns:p14="http://schemas.microsoft.com/office/powerpoint/2010/main" val="183905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Cloud computing provides a simple way to access servers, storage, databases, and a broad set of application services over the internet. A cloud services platform such as Amazon Web Services (AWS) owns and maintains the network-connected hardware (like servers) that you need to run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these application services, while you provision resources such</a:t>
            </a:r>
            <a:r>
              <a:rPr lang="en-US" sz="1200" b="0" i="0" kern="1200" baseline="0" dirty="0">
                <a:solidFill>
                  <a:schemeClr val="tx1"/>
                </a:solidFill>
                <a:effectLst/>
                <a:latin typeface="+mn-lt"/>
                <a:ea typeface="+mn-ea"/>
                <a:cs typeface="+mn-cs"/>
              </a:rPr>
              <a:t> as virtual servers </a:t>
            </a:r>
            <a:r>
              <a:rPr lang="en-US" sz="1200" b="0" i="0" kern="1200" dirty="0">
                <a:solidFill>
                  <a:schemeClr val="tx1"/>
                </a:solidFill>
                <a:effectLst/>
                <a:latin typeface="+mn-lt"/>
                <a:ea typeface="+mn-ea"/>
                <a:cs typeface="+mn-cs"/>
              </a:rPr>
              <a:t>called </a:t>
            </a:r>
            <a:r>
              <a:rPr lang="en-US" sz="1200" b="0" i="1" kern="1200" dirty="0">
                <a:solidFill>
                  <a:schemeClr val="tx1"/>
                </a:solidFill>
                <a:effectLst/>
                <a:latin typeface="+mn-lt"/>
                <a:ea typeface="+mn-ea"/>
                <a:cs typeface="+mn-cs"/>
              </a:rPr>
              <a:t>instances </a:t>
            </a:r>
            <a:r>
              <a:rPr lang="en-US" sz="1200" b="0" i="0" kern="1200" dirty="0">
                <a:solidFill>
                  <a:schemeClr val="tx1"/>
                </a:solidFill>
                <a:effectLst/>
                <a:latin typeface="+mn-lt"/>
                <a:ea typeface="+mn-ea"/>
                <a:cs typeface="+mn-cs"/>
              </a:rPr>
              <a:t>and manage them through a web application.</a:t>
            </a:r>
          </a:p>
        </p:txBody>
      </p:sp>
      <p:sp>
        <p:nvSpPr>
          <p:cNvPr id="4" name="Slide Number Placeholder 3"/>
          <p:cNvSpPr>
            <a:spLocks noGrp="1"/>
          </p:cNvSpPr>
          <p:nvPr>
            <p:ph type="sldNum" sz="quarter" idx="5"/>
          </p:nvPr>
        </p:nvSpPr>
        <p:spPr/>
        <p:txBody>
          <a:bodyPr/>
          <a:lstStyle/>
          <a:p>
            <a:fld id="{DF61EA0F-A667-4B49-8422-0062BC55E249}" type="slidenum">
              <a:rPr lang="en-US" smtClean="0"/>
              <a:pPr/>
              <a:t>6</a:t>
            </a:fld>
            <a:endParaRPr lang="en-US"/>
          </a:p>
        </p:txBody>
      </p:sp>
    </p:spTree>
    <p:extLst>
      <p:ext uri="{BB962C8B-B14F-4D97-AF65-F5344CB8AC3E}">
        <p14:creationId xmlns:p14="http://schemas.microsoft.com/office/powerpoint/2010/main" val="310041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Cloud computing models</a:t>
            </a:r>
          </a:p>
          <a:p>
            <a:r>
              <a:rPr lang="en-US" dirty="0"/>
              <a:t>There are three main models for cloud computing. Each model represents a different part of the cloud computing stack.</a:t>
            </a:r>
          </a:p>
          <a:p>
            <a:endParaRPr lang="en-US" dirty="0"/>
          </a:p>
          <a:p>
            <a:r>
              <a:rPr lang="en-US" b="1" dirty="0"/>
              <a:t>Infrastructure as a Service (IaaS):</a:t>
            </a:r>
          </a:p>
          <a:p>
            <a:r>
              <a:rPr lang="en-US" dirty="0"/>
              <a:t>IaaS contains the basic building blocks for cloud IT and typically provides access to networking features, computers (virtual or on dedicated hardware), and data storage space. IaaS</a:t>
            </a:r>
            <a:r>
              <a:rPr lang="en-US" baseline="0" dirty="0"/>
              <a:t> </a:t>
            </a:r>
            <a:r>
              <a:rPr lang="en-US" dirty="0"/>
              <a:t>provides you with significant flexibility and management control over your IT resources and is similar to the existing resources in many IT departments.</a:t>
            </a:r>
          </a:p>
          <a:p>
            <a:endParaRPr lang="en-US" dirty="0"/>
          </a:p>
          <a:p>
            <a:r>
              <a:rPr lang="en-US" b="1" dirty="0"/>
              <a:t>Platform as a Service (PaaS):</a:t>
            </a:r>
          </a:p>
          <a:p>
            <a:r>
              <a:rPr lang="en-US" dirty="0"/>
              <a:t>PaaS eliminates the need for organizations to manage the underlying infrastructure (usually hardware and operating systems) and allows you to focus on deploying and managing your applications. This helps you be more efficient because you don’t need to worry about resource procurement, capacity planning, software maintenance, patching, or any of the other undifferentiated heavy lifting involved in running your application.</a:t>
            </a:r>
          </a:p>
          <a:p>
            <a:endParaRPr lang="en-US" dirty="0"/>
          </a:p>
          <a:p>
            <a:r>
              <a:rPr lang="en-US" b="1" dirty="0"/>
              <a:t>Software as a Service (SaaS):</a:t>
            </a:r>
          </a:p>
          <a:p>
            <a:r>
              <a:rPr lang="en-US" dirty="0"/>
              <a:t>SaaS offers you a complete product that is run and managed by the service provider. In most cases, people referring to SaaS are referring to end-user applications. With a SaaS offering, you don’t have to think about how the service is maintained or how the underlying infrastructure is managed; you only need to think about how you will use that particular piece of software. A common example of a SaaS application is web-based email, which allows you to send and receive email without having to manage the servers or</a:t>
            </a:r>
            <a:r>
              <a:rPr lang="en-US" baseline="0" dirty="0"/>
              <a:t> the operating system the email runs on. You don’t have to patch the mail servers or handle</a:t>
            </a:r>
            <a:r>
              <a:rPr lang="en-US" dirty="0"/>
              <a:t> feature additions to</a:t>
            </a:r>
            <a:r>
              <a:rPr lang="en-US" baseline="0" dirty="0"/>
              <a:t> it.</a:t>
            </a:r>
            <a:endParaRPr lang="en-US" dirty="0"/>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7</a:t>
            </a:fld>
            <a:endParaRPr lang="en-US"/>
          </a:p>
        </p:txBody>
      </p:sp>
    </p:spTree>
    <p:extLst>
      <p:ext uri="{BB962C8B-B14F-4D97-AF65-F5344CB8AC3E}">
        <p14:creationId xmlns:p14="http://schemas.microsoft.com/office/powerpoint/2010/main" val="10290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a:t>
            </a:r>
            <a:r>
              <a:rPr lang="en-US" b="1" baseline="0" dirty="0"/>
              <a:t> </a:t>
            </a:r>
            <a:r>
              <a:rPr lang="en-US" b="1" dirty="0"/>
              <a:t>premises/private:</a:t>
            </a:r>
          </a:p>
          <a:p>
            <a:r>
              <a:rPr lang="en-US" dirty="0"/>
              <a:t>Deployment of on-premises resources using virtualization and resource management tools is sometimes called a “private cloud.” On-premises deployment lacks many of the benefits of cloud computing, but is sometimes preferred for its ability to provide dedicated resources. This is like using legacy IT infrastructure with new technologies (such as virtualization and application management) to try to mimic a true cloud environment.</a:t>
            </a:r>
          </a:p>
          <a:p>
            <a:endParaRPr lang="en-US" dirty="0"/>
          </a:p>
          <a:p>
            <a:r>
              <a:rPr lang="en-US" b="1" dirty="0"/>
              <a:t>Hybrid:</a:t>
            </a:r>
          </a:p>
          <a:p>
            <a:r>
              <a:rPr lang="en-US" dirty="0"/>
              <a:t>A hybrid deployment connects infrastructure and applications between cloud-based resources and on-premises</a:t>
            </a:r>
            <a:r>
              <a:rPr lang="en-US" baseline="0" dirty="0"/>
              <a:t> resources. Organizations use this to </a:t>
            </a:r>
            <a:r>
              <a:rPr lang="en-US" dirty="0"/>
              <a:t>extend</a:t>
            </a:r>
            <a:r>
              <a:rPr lang="en-US" baseline="0" dirty="0"/>
              <a:t> </a:t>
            </a:r>
            <a:r>
              <a:rPr lang="en-US" dirty="0"/>
              <a:t>their infrastructure into the cloud while connecting cloud resources to internal systems. For more information on hybrid deployment, see https://aws.amazon.com/enterprise/hybrid/.</a:t>
            </a:r>
          </a:p>
          <a:p>
            <a:endParaRPr lang="en-US" b="1" dirty="0"/>
          </a:p>
          <a:p>
            <a:r>
              <a:rPr lang="en-US" b="1" dirty="0"/>
              <a:t>Cloud:</a:t>
            </a:r>
          </a:p>
          <a:p>
            <a:r>
              <a:rPr lang="en-US" dirty="0"/>
              <a:t>A cloud-based application is fully deployed in the cloud, and all parts of the application run in the cloud. Applications in the cloud have either been created in the cloud or have been migrated from an existing infrastructure to take advantage of the benefits of cloud computing. Cloud-based applications can be built on low-level infrastructure pieces (as</a:t>
            </a:r>
            <a:r>
              <a:rPr lang="en-US" baseline="0" dirty="0"/>
              <a:t> we discussed previously with IaaS)</a:t>
            </a:r>
            <a:r>
              <a:rPr lang="en-US" dirty="0"/>
              <a:t> or can use higher-level services (such</a:t>
            </a:r>
            <a:r>
              <a:rPr lang="en-US" baseline="0" dirty="0"/>
              <a:t> as SaaS)</a:t>
            </a:r>
            <a:r>
              <a:rPr lang="en-US" dirty="0"/>
              <a:t> that provide abstraction from the management, architecting, and scaling requirements of core infrastructure.</a:t>
            </a:r>
          </a:p>
        </p:txBody>
      </p:sp>
      <p:sp>
        <p:nvSpPr>
          <p:cNvPr id="4" name="Slide Number Placeholder 3"/>
          <p:cNvSpPr>
            <a:spLocks noGrp="1"/>
          </p:cNvSpPr>
          <p:nvPr>
            <p:ph type="sldNum" sz="quarter" idx="5"/>
          </p:nvPr>
        </p:nvSpPr>
        <p:spPr/>
        <p:txBody>
          <a:bodyPr/>
          <a:lstStyle/>
          <a:p>
            <a:fld id="{DF61EA0F-A667-4B49-8422-0062BC55E249}" type="slidenum">
              <a:rPr lang="en-US" smtClean="0"/>
              <a:pPr/>
              <a:t>8</a:t>
            </a:fld>
            <a:endParaRPr lang="en-US"/>
          </a:p>
        </p:txBody>
      </p:sp>
    </p:spTree>
    <p:extLst>
      <p:ext uri="{BB962C8B-B14F-4D97-AF65-F5344CB8AC3E}">
        <p14:creationId xmlns:p14="http://schemas.microsoft.com/office/powerpoint/2010/main" val="21784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r>
              <a:rPr lang="en-US" sz="1200" dirty="0"/>
              <a:t>Six key benefits of cloud computing are:</a:t>
            </a:r>
          </a:p>
          <a:p>
            <a:endParaRPr lang="en-US" sz="1200" b="1" dirty="0"/>
          </a:p>
          <a:p>
            <a:pPr marL="241653" indent="-241653">
              <a:buFont typeface="Arial" panose="020B0604020202020204" pitchFamily="34" charset="0"/>
              <a:buChar char="•"/>
            </a:pPr>
            <a:r>
              <a:rPr lang="en-US" sz="1200" b="1" dirty="0"/>
              <a:t>Pay as you go:</a:t>
            </a:r>
            <a:r>
              <a:rPr lang="en-US" sz="1200" dirty="0"/>
              <a:t> You pay for computing resources that you consume instead of investing heavily in data centers and servers before you know how you will use them. </a:t>
            </a:r>
          </a:p>
          <a:p>
            <a:pPr marL="241653" indent="-241653">
              <a:buFont typeface="Arial" panose="020B0604020202020204" pitchFamily="34" charset="0"/>
              <a:buChar char="•"/>
            </a:pPr>
            <a:endParaRPr lang="en-US" sz="1200" dirty="0"/>
          </a:p>
          <a:p>
            <a:pPr marL="241653" indent="-241653">
              <a:buFont typeface="Arial" panose="020B0604020202020204" pitchFamily="34" charset="0"/>
              <a:buChar char="•"/>
            </a:pPr>
            <a:r>
              <a:rPr lang="en-US" sz="1200" b="1" dirty="0"/>
              <a:t>Benefit from massive economies of scale: </a:t>
            </a:r>
            <a:r>
              <a:rPr lang="en-US" sz="1200" b="0" dirty="0"/>
              <a:t>Customers pay lower </a:t>
            </a:r>
            <a:r>
              <a:rPr lang="en-US" sz="1200" b="0" baseline="0" dirty="0"/>
              <a:t>prices as AWS achieves higher economies of scale due to the aggregated use of the large number of AWS customers</a:t>
            </a:r>
            <a:r>
              <a:rPr lang="en-US" sz="1200" dirty="0"/>
              <a:t>. </a:t>
            </a:r>
          </a:p>
          <a:p>
            <a:pPr marL="241653" indent="-241653">
              <a:buFont typeface="Arial" panose="020B0604020202020204" pitchFamily="34" charset="0"/>
              <a:buChar char="•"/>
            </a:pPr>
            <a:endParaRPr lang="en-US" sz="1200" dirty="0"/>
          </a:p>
          <a:p>
            <a:pPr marL="241653" indent="-241653">
              <a:buFont typeface="Arial" panose="020B0604020202020204" pitchFamily="34" charset="0"/>
              <a:buChar char="•"/>
            </a:pPr>
            <a:r>
              <a:rPr lang="en-US" sz="1200" b="1" dirty="0"/>
              <a:t>Stop guessing capacity:</a:t>
            </a:r>
            <a:r>
              <a:rPr lang="en-US" sz="1200" dirty="0"/>
              <a:t> With cloud computing, you no longer have to guess your infrastructure capacity needs. You can </a:t>
            </a:r>
            <a:r>
              <a:rPr lang="en-US" sz="1200" baseline="0" dirty="0"/>
              <a:t>access</a:t>
            </a:r>
            <a:r>
              <a:rPr lang="en-US" sz="1200" dirty="0"/>
              <a:t> as much or as little capacity as you need, and scale up and down as required with only a few minutes notice.</a:t>
            </a:r>
          </a:p>
          <a:p>
            <a:pPr marL="241653" indent="-241653">
              <a:buFont typeface="Arial" panose="020B0604020202020204" pitchFamily="34" charset="0"/>
              <a:buChar char="•"/>
            </a:pPr>
            <a:endParaRPr lang="en-US" sz="1200" dirty="0"/>
          </a:p>
          <a:p>
            <a:pPr marL="241653" indent="-241653">
              <a:buFont typeface="Arial" panose="020B0604020202020204" pitchFamily="34" charset="0"/>
              <a:buChar char="•"/>
            </a:pPr>
            <a:r>
              <a:rPr lang="en-US" sz="1200" b="1" dirty="0"/>
              <a:t>Increase speed and agility:</a:t>
            </a:r>
            <a:r>
              <a:rPr lang="en-US" sz="1200" dirty="0"/>
              <a:t> IT resources are only a click away, which means that you reduce the time to make those resources available to your developers from weeks to minutes, which leads to increased agility for your organization.</a:t>
            </a:r>
          </a:p>
          <a:p>
            <a:pPr marL="241653" indent="-241653">
              <a:buFont typeface="Arial" panose="020B0604020202020204" pitchFamily="34" charset="0"/>
              <a:buChar char="•"/>
            </a:pPr>
            <a:endParaRPr lang="en-US" sz="1200" dirty="0"/>
          </a:p>
          <a:p>
            <a:pPr marL="241653" indent="-241653">
              <a:buFont typeface="Arial" panose="020B0604020202020204" pitchFamily="34" charset="0"/>
              <a:buChar char="•"/>
            </a:pPr>
            <a:r>
              <a:rPr lang="en-US" sz="1200" b="1" dirty="0"/>
              <a:t>Realize cost savings:</a:t>
            </a:r>
            <a:r>
              <a:rPr lang="en-US" sz="1200" dirty="0"/>
              <a:t> With cloud computing, you can focus</a:t>
            </a:r>
            <a:r>
              <a:rPr lang="en-US" sz="1200" baseline="0" dirty="0"/>
              <a:t> on your customers by offering improved products and services instead of maintaining physical data centers</a:t>
            </a:r>
            <a:r>
              <a:rPr lang="en-US" sz="1200" dirty="0"/>
              <a:t>.</a:t>
            </a:r>
          </a:p>
          <a:p>
            <a:pPr marL="241653" indent="-241653">
              <a:buFont typeface="Arial" panose="020B0604020202020204" pitchFamily="34" charset="0"/>
              <a:buChar char="•"/>
            </a:pPr>
            <a:endParaRPr lang="en-US" sz="1200" dirty="0"/>
          </a:p>
          <a:p>
            <a:pPr marL="241653" indent="-241653">
              <a:buFont typeface="Arial" panose="020B0604020202020204" pitchFamily="34" charset="0"/>
              <a:buChar char="•"/>
            </a:pPr>
            <a:r>
              <a:rPr lang="en-US" sz="1200" b="1" dirty="0"/>
              <a:t>Go global in minutes:</a:t>
            </a:r>
            <a:r>
              <a:rPr lang="en-US" sz="1200" dirty="0"/>
              <a:t> You can deploy your application in multiple Regions around the world with a few clicks. This means that you can provide lower latency and a better experience for your customers at a minimal cost.</a:t>
            </a: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9</a:t>
            </a:fld>
            <a:endParaRPr lang="en-US"/>
          </a:p>
        </p:txBody>
      </p:sp>
    </p:spTree>
    <p:extLst>
      <p:ext uri="{BB962C8B-B14F-4D97-AF65-F5344CB8AC3E}">
        <p14:creationId xmlns:p14="http://schemas.microsoft.com/office/powerpoint/2010/main" val="357767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Each AWS Region consists of multiple, isolated, and physically separate Availability Zones within a geographic area. This achieves the greatest possible fault tolerance and stability. In your account, you determine which Regions you need.</a:t>
            </a:r>
          </a:p>
          <a:p>
            <a:endParaRPr lang="en-US" dirty="0">
              <a:latin typeface="+mn-lt"/>
            </a:endParaRPr>
          </a:p>
          <a:p>
            <a:r>
              <a:rPr lang="en-US" dirty="0">
                <a:latin typeface="+mn-lt"/>
              </a:rPr>
              <a:t>When you view your resources, you see only the resources that are tied to the Region that you specify in the console. This is because Regions are isolated from each other and AWS doesn’t automatically replicate resources across Regions.</a:t>
            </a:r>
          </a:p>
          <a:p>
            <a:endParaRPr lang="en-US" dirty="0">
              <a:latin typeface="+mn-lt"/>
            </a:endParaRPr>
          </a:p>
          <a:p>
            <a:r>
              <a:rPr lang="en-US" dirty="0">
                <a:latin typeface="+mn-lt"/>
              </a:rPr>
              <a:t>You can run applications and workloads from a Region to reduce latency to end users. You can do this while avoiding the upfront expenses, long-term commitments, and scaling challenges associated with maintaining and operating a global infrastructure.</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For more information about AWS Regions, see </a:t>
            </a:r>
            <a:r>
              <a:rPr lang="en-US" dirty="0">
                <a:latin typeface="+mn-lt"/>
                <a:hlinkClick r:id="rId3"/>
              </a:rPr>
              <a:t>https://aws.amazon.com/about-aws/global-infrastructure/regions_az/</a:t>
            </a:r>
            <a:r>
              <a:rPr lang="en-US" dirty="0">
                <a:latin typeface="+mn-lt"/>
              </a:rPr>
              <a:t>.</a:t>
            </a: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13</a:t>
            </a:fld>
            <a:endParaRPr lang="en-US"/>
          </a:p>
        </p:txBody>
      </p:sp>
    </p:spTree>
    <p:extLst>
      <p:ext uri="{BB962C8B-B14F-4D97-AF65-F5344CB8AC3E}">
        <p14:creationId xmlns:p14="http://schemas.microsoft.com/office/powerpoint/2010/main" val="384068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Amazon Ember" panose="020B0603020204020204" pitchFamily="34" charset="0"/>
                <a:cs typeface="Amazon Ember" panose="020B0603020204020204" pitchFamily="34" charset="0"/>
              </a:rPr>
              <a:t>Choosing the right Region is important.</a:t>
            </a:r>
            <a:r>
              <a:rPr lang="en-US" sz="1200" kern="1200" baseline="0" dirty="0">
                <a:solidFill>
                  <a:schemeClr val="tx1"/>
                </a:solidFill>
                <a:effectLst/>
                <a:latin typeface="+mn-lt"/>
                <a:ea typeface="Amazon Ember" panose="020B0603020204020204" pitchFamily="34" charset="0"/>
                <a:cs typeface="Amazon Ember" panose="020B0603020204020204" pitchFamily="34" charset="0"/>
              </a:rPr>
              <a:t> </a:t>
            </a:r>
            <a:r>
              <a:rPr lang="en-US" sz="1200" kern="1200" dirty="0">
                <a:solidFill>
                  <a:schemeClr val="tx1"/>
                </a:solidFill>
                <a:effectLst/>
                <a:latin typeface="+mn-lt"/>
                <a:ea typeface="Amazon Ember" panose="020B0603020204020204" pitchFamily="34" charset="0"/>
                <a:cs typeface="Amazon Ember" panose="020B0603020204020204" pitchFamily="34" charset="0"/>
              </a:rPr>
              <a:t>You must determine the right Region for your services, applications, and data, based on the following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Amazon Ember" panose="020B0603020204020204" pitchFamily="34" charset="0"/>
                <a:cs typeface="Amazon Ember" panose="020B0603020204020204" pitchFamily="34" charset="0"/>
              </a:rPr>
              <a:t>Governance and legal requirements </a:t>
            </a:r>
            <a:r>
              <a:rPr lang="en-US" sz="1200" kern="1200" dirty="0">
                <a:solidFill>
                  <a:schemeClr val="tx1"/>
                </a:solidFill>
                <a:effectLst/>
                <a:latin typeface="+mn-lt"/>
                <a:ea typeface="Amazon Ember" panose="020B0603020204020204" pitchFamily="34" charset="0"/>
                <a:cs typeface="Amazon Ember" panose="020B0603020204020204" pitchFamily="34" charset="0"/>
              </a:rPr>
              <a:t>– Consider any legal requirements based on data governance, sovereignty, or privacy laws.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Amazon Ember" panose="020B0603020204020204" pitchFamily="34" charset="0"/>
                <a:cs typeface="Amazon Ember" panose="020B0603020204020204" pitchFamily="34" charset="0"/>
              </a:rPr>
              <a:t>Latency </a:t>
            </a:r>
            <a:r>
              <a:rPr lang="en-US" sz="1200" kern="1200" dirty="0">
                <a:solidFill>
                  <a:schemeClr val="tx1"/>
                </a:solidFill>
                <a:effectLst/>
                <a:latin typeface="+mn-lt"/>
                <a:ea typeface="Amazon Ember" panose="020B0603020204020204" pitchFamily="34" charset="0"/>
                <a:cs typeface="Amazon Ember" panose="020B0603020204020204" pitchFamily="34" charset="0"/>
              </a:rPr>
              <a:t>– Close </a:t>
            </a:r>
            <a:r>
              <a:rPr lang="en-US" sz="1200" kern="1200" baseline="0" dirty="0">
                <a:solidFill>
                  <a:schemeClr val="tx1"/>
                </a:solidFill>
                <a:effectLst/>
                <a:latin typeface="+mn-lt"/>
                <a:ea typeface="Amazon Ember" panose="020B0603020204020204" pitchFamily="34" charset="0"/>
                <a:cs typeface="Amazon Ember" panose="020B0603020204020204" pitchFamily="34" charset="0"/>
              </a:rPr>
              <a:t>proximity to customers means better performance.</a:t>
            </a:r>
            <a:endParaRPr lang="en-US" sz="1200" kern="1200" dirty="0">
              <a:solidFill>
                <a:schemeClr val="tx1"/>
              </a:solidFill>
              <a:effectLst/>
              <a:latin typeface="+mn-l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Amazon Ember" panose="020B0603020204020204" pitchFamily="34" charset="0"/>
                <a:cs typeface="Amazon Ember" panose="020B0603020204020204" pitchFamily="34" charset="0"/>
              </a:rPr>
              <a:t>Service</a:t>
            </a:r>
            <a:r>
              <a:rPr lang="en-US" sz="1200" b="1" kern="1200" baseline="0" dirty="0">
                <a:solidFill>
                  <a:schemeClr val="tx1"/>
                </a:solidFill>
                <a:effectLst/>
                <a:latin typeface="+mn-lt"/>
                <a:ea typeface="Amazon Ember" panose="020B0603020204020204" pitchFamily="34" charset="0"/>
                <a:cs typeface="Amazon Ember" panose="020B0603020204020204" pitchFamily="34" charset="0"/>
              </a:rPr>
              <a:t> availability</a:t>
            </a:r>
            <a:r>
              <a:rPr lang="en-US" sz="1200" b="1" kern="1200" dirty="0">
                <a:solidFill>
                  <a:schemeClr val="tx1"/>
                </a:solidFill>
                <a:effectLst/>
                <a:latin typeface="+mn-lt"/>
                <a:ea typeface="Amazon Ember" panose="020B0603020204020204" pitchFamily="34" charset="0"/>
                <a:cs typeface="Amazon Ember" panose="020B0603020204020204" pitchFamily="34" charset="0"/>
              </a:rPr>
              <a:t> </a:t>
            </a:r>
            <a:r>
              <a:rPr lang="en-US" sz="1200" kern="1200" dirty="0">
                <a:solidFill>
                  <a:schemeClr val="tx1"/>
                </a:solidFill>
                <a:effectLst/>
                <a:latin typeface="+mn-lt"/>
                <a:ea typeface="Amazon Ember" panose="020B0603020204020204" pitchFamily="34" charset="0"/>
                <a:cs typeface="Amazon Ember" panose="020B0603020204020204" pitchFamily="34" charset="0"/>
              </a:rPr>
              <a:t>– Not all AWS services are available in all Regions.</a:t>
            </a:r>
            <a:endParaRPr lang="en-US" sz="1200" b="0" kern="1200" dirty="0">
              <a:solidFill>
                <a:schemeClr val="tx1"/>
              </a:solidFill>
              <a:effectLst/>
              <a:latin typeface="+mn-l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Amazon Ember" panose="020B0603020204020204" pitchFamily="34" charset="0"/>
                <a:cs typeface="Amazon Ember" panose="020B0603020204020204" pitchFamily="34" charset="0"/>
              </a:rPr>
              <a:t>Cost </a:t>
            </a:r>
            <a:r>
              <a:rPr lang="en-US" sz="1200" kern="1200" dirty="0">
                <a:solidFill>
                  <a:schemeClr val="tx1"/>
                </a:solidFill>
                <a:effectLst/>
                <a:latin typeface="+mn-lt"/>
                <a:ea typeface="Amazon Ember" panose="020B0603020204020204" pitchFamily="34" charset="0"/>
                <a:cs typeface="Amazon Ember" panose="020B0603020204020204" pitchFamily="34" charset="0"/>
              </a:rPr>
              <a:t>– Different Regions have different costs. Research the pricing for the services you plan to use and compare costs to make the best decision for your workloads.</a:t>
            </a:r>
          </a:p>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pPr/>
              <a:t>14</a:t>
            </a:fld>
            <a:endParaRPr lang="en-US"/>
          </a:p>
        </p:txBody>
      </p:sp>
    </p:spTree>
    <p:extLst>
      <p:ext uri="{BB962C8B-B14F-4D97-AF65-F5344CB8AC3E}">
        <p14:creationId xmlns:p14="http://schemas.microsoft.com/office/powerpoint/2010/main" val="193439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718549498"/>
      </p:ext>
    </p:extLst>
  </p:cSld>
  <p:clrMapOvr>
    <a:masterClrMapping/>
  </p:clrMapOvr>
  <p:transition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549498"/>
      </p:ext>
    </p:extLst>
  </p:cSld>
  <p:clrMapOvr>
    <a:masterClrMapping/>
  </p:clrMapOvr>
  <p:transition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transition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p:transition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b="0"/>
            </a:lvl1pPr>
          </a:lstStyle>
          <a:p>
            <a:r>
              <a:rPr lang="en-US"/>
              <a:t>Title only layout</a:t>
            </a:r>
          </a:p>
        </p:txBody>
      </p:sp>
    </p:spTree>
    <p:extLst>
      <p:ext uri="{BB962C8B-B14F-4D97-AF65-F5344CB8AC3E}">
        <p14:creationId xmlns:p14="http://schemas.microsoft.com/office/powerpoint/2010/main" val="2239005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72" r:id="rId5"/>
    <p:sldLayoutId id="2147483667" r:id="rId6"/>
    <p:sldLayoutId id="2147483675" r:id="rId7"/>
  </p:sldLayoutIdLst>
  <p:transition advTm="5000">
    <p:fade/>
  </p:transition>
  <p:hf hdr="0"/>
  <p:txStyles>
    <p:titleStyle>
      <a:lvl1pPr algn="l" defTabSz="914400" rtl="0" eaLnBrk="1" latinLnBrk="0" hangingPunct="1">
        <a:spcBef>
          <a:spcPct val="0"/>
        </a:spcBef>
        <a:buNone/>
        <a:defRPr sz="4400" b="1" kern="1200">
          <a:solidFill>
            <a:schemeClr val="accent1">
              <a:lumMod val="75000"/>
            </a:schemeClr>
          </a:solidFill>
          <a:latin typeface="Calibri" pitchFamily="34" charset="0"/>
          <a:ea typeface="+mj-ea"/>
          <a:cs typeface="Calibri"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https://images.credly.com/size/340x340/images/cef82b2e-970a-4318-8e59-c3e26b7f5c19/image.png" TargetMode="External"/><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8.wmf"/></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0.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image" Target="../media/image48.emf"/><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wm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83D9B-16DF-4847-96E5-8CFD22BB58B1}"/>
              </a:ext>
            </a:extLst>
          </p:cNvPr>
          <p:cNvSpPr>
            <a:spLocks noGrp="1"/>
          </p:cNvSpPr>
          <p:nvPr>
            <p:ph type="title"/>
          </p:nvPr>
        </p:nvSpPr>
        <p:spPr>
          <a:xfrm>
            <a:off x="154545" y="154547"/>
            <a:ext cx="11835685" cy="924686"/>
          </a:xfrm>
        </p:spPr>
        <p:txBody>
          <a:bodyPr/>
          <a:lstStyle/>
          <a:p>
            <a:r>
              <a:rPr lang="en-US" dirty="0"/>
              <a:t>About the Speakers</a:t>
            </a:r>
            <a:endParaRPr lang="en-US" dirty="0">
              <a:ea typeface="Amazon Ember Display"/>
              <a:cs typeface="Amazon Ember Display"/>
            </a:endParaRPr>
          </a:p>
        </p:txBody>
      </p:sp>
      <p:sp>
        <p:nvSpPr>
          <p:cNvPr id="18" name="Text Placeholder 11">
            <a:extLst>
              <a:ext uri="{FF2B5EF4-FFF2-40B4-BE49-F238E27FC236}">
                <a16:creationId xmlns:a16="http://schemas.microsoft.com/office/drawing/2014/main" id="{6DB200DA-DD8C-48A7-B9EF-191E751D58A9}"/>
              </a:ext>
            </a:extLst>
          </p:cNvPr>
          <p:cNvSpPr txBox="1">
            <a:spLocks/>
          </p:cNvSpPr>
          <p:nvPr/>
        </p:nvSpPr>
        <p:spPr>
          <a:xfrm>
            <a:off x="9739236" y="3151833"/>
            <a:ext cx="2294444" cy="554334"/>
          </a:xfrm>
          <a:prstGeom prst="rect">
            <a:avLst/>
          </a:prstGeom>
        </p:spPr>
        <p:txBody>
          <a:bodyPr wrap="square" lIns="0" tIns="45720" rIns="91440" bIns="45720" anchor="t"/>
          <a:lstStyle>
            <a:lvl1pPr marL="0" indent="0" algn="l" defTabSz="914400" rtl="0" eaLnBrk="1" latinLnBrk="0" hangingPunct="1">
              <a:lnSpc>
                <a:spcPct val="90000"/>
              </a:lnSpc>
              <a:spcBef>
                <a:spcPts val="0"/>
              </a:spcBef>
              <a:spcAft>
                <a:spcPts val="300"/>
              </a:spcAft>
              <a:buSzPct val="90000"/>
              <a:buFont typeface="Amazon Ember Display" panose="020F0603020204020204" pitchFamily="34" charset="0"/>
              <a:buNone/>
              <a:defRPr sz="1600" b="0" i="0" kern="1200">
                <a:solidFill>
                  <a:schemeClr val="tx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1200" dirty="0">
                <a:latin typeface="+mn-lt"/>
              </a:rPr>
              <a:t>Director</a:t>
            </a:r>
            <a:br>
              <a:rPr lang="en-US" sz="1200" dirty="0">
                <a:latin typeface="+mn-lt"/>
              </a:rPr>
            </a:br>
            <a:r>
              <a:rPr lang="en-US" sz="1200" dirty="0" err="1">
                <a:latin typeface="+mn-lt"/>
              </a:rPr>
              <a:t>Rashiv</a:t>
            </a:r>
            <a:r>
              <a:rPr lang="en-US" sz="1200" dirty="0">
                <a:latin typeface="+mn-lt"/>
              </a:rPr>
              <a:t> Cloud Solutions</a:t>
            </a:r>
          </a:p>
        </p:txBody>
      </p:sp>
      <p:sp>
        <p:nvSpPr>
          <p:cNvPr id="19" name="Text Placeholder 7">
            <a:extLst>
              <a:ext uri="{FF2B5EF4-FFF2-40B4-BE49-F238E27FC236}">
                <a16:creationId xmlns:a16="http://schemas.microsoft.com/office/drawing/2014/main" id="{74929ABC-DD07-4A15-8878-6F7781BB6F40}"/>
              </a:ext>
            </a:extLst>
          </p:cNvPr>
          <p:cNvSpPr txBox="1">
            <a:spLocks/>
          </p:cNvSpPr>
          <p:nvPr/>
        </p:nvSpPr>
        <p:spPr>
          <a:xfrm>
            <a:off x="9718766" y="2782931"/>
            <a:ext cx="2313592" cy="369332"/>
          </a:xfrm>
          <a:prstGeom prst="rect">
            <a:avLst/>
          </a:prstGeom>
        </p:spPr>
        <p:txBody>
          <a:bodyPr wrap="square" lIns="0" tIns="45720" rIns="91440" bIns="45720" anchor="t"/>
          <a:lstStyle>
            <a:defPPr>
              <a:defRPr lang="en-US"/>
            </a:defPPr>
            <a:lvl1pPr indent="0">
              <a:lnSpc>
                <a:spcPct val="90000"/>
              </a:lnSpc>
              <a:spcBef>
                <a:spcPts val="0"/>
              </a:spcBef>
              <a:spcAft>
                <a:spcPts val="0"/>
              </a:spcAft>
              <a:buSzPct val="90000"/>
              <a:buFont typeface="Amazon Ember Display" panose="020F0603020204020204" pitchFamily="34" charset="0"/>
              <a:buNone/>
              <a:defRPr sz="2000" b="0" i="0" cap="none" spc="0" baseline="0"/>
            </a:lvl1pPr>
            <a:lvl2pPr indent="-228600">
              <a:lnSpc>
                <a:spcPct val="90000"/>
              </a:lnSpc>
              <a:spcBef>
                <a:spcPts val="0"/>
              </a:spcBef>
              <a:spcAft>
                <a:spcPts val="1200"/>
              </a:spcAft>
              <a:buSzPct val="90000"/>
              <a:buFont typeface="Wingdings" panose="05000000000000000000" pitchFamily="2" charset="2"/>
              <a:buChar char="§"/>
              <a:defRPr sz="2400"/>
            </a:lvl2pPr>
            <a:lvl3pPr marL="685800" indent="-228600">
              <a:lnSpc>
                <a:spcPct val="90000"/>
              </a:lnSpc>
              <a:spcBef>
                <a:spcPts val="0"/>
              </a:spcBef>
              <a:spcAft>
                <a:spcPts val="600"/>
              </a:spcAft>
              <a:buFont typeface="Amazon Ember Display" panose="020F0603020204020204" pitchFamily="34" charset="0"/>
              <a:buChar char="–"/>
              <a:defRPr sz="2000"/>
            </a:lvl3pPr>
            <a:lvl4pPr marL="914400" indent="-228600">
              <a:lnSpc>
                <a:spcPct val="90000"/>
              </a:lnSpc>
              <a:spcBef>
                <a:spcPts val="0"/>
              </a:spcBef>
              <a:spcAft>
                <a:spcPts val="600"/>
              </a:spcAft>
              <a:buFont typeface="Amazon Ember Display" panose="020F0603020204020204" pitchFamily="34" charset="0"/>
              <a:buChar char="•"/>
            </a:lvl4pPr>
            <a:lvl5pPr marL="914400" indent="-228600">
              <a:lnSpc>
                <a:spcPct val="90000"/>
              </a:lnSpc>
              <a:spcBef>
                <a:spcPts val="0"/>
              </a:spcBef>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r>
              <a:rPr lang="en-US" sz="1800" b="1" dirty="0"/>
              <a:t>Shefali Arora </a:t>
            </a:r>
            <a:r>
              <a:rPr lang="en-US" sz="1100" dirty="0"/>
              <a:t>(her)</a:t>
            </a:r>
            <a:br>
              <a:rPr lang="en-US" sz="1100" dirty="0"/>
            </a:br>
            <a:endParaRPr lang="en-US" sz="1800" b="1" dirty="0"/>
          </a:p>
        </p:txBody>
      </p:sp>
      <p:pic>
        <p:nvPicPr>
          <p:cNvPr id="2" name="Picture 1" descr="A person with long curly hair wearing a purple dress&#10;&#10;AI-generated content may be incorrect.">
            <a:extLst>
              <a:ext uri="{FF2B5EF4-FFF2-40B4-BE49-F238E27FC236}">
                <a16:creationId xmlns:a16="http://schemas.microsoft.com/office/drawing/2014/main" id="{8E023707-7851-26FD-9E5B-5466DC8B3D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875" b="88500" l="1258" r="94745">
                        <a14:foregroundMark x1="13990" y1="58188" x2="8068" y2="78750"/>
                        <a14:foregroundMark x1="8068" y1="78750" x2="39378" y2="86188"/>
                        <a14:foregroundMark x1="39378" y1="86188" x2="91266" y2="84938"/>
                        <a14:foregroundMark x1="73130" y1="35848" x2="67506" y2="20625"/>
                        <a14:foregroundMark x1="75392" y1="41971" x2="74272" y2="38938"/>
                        <a14:foregroundMark x1="91266" y1="84938" x2="75805" y2="43088"/>
                        <a14:foregroundMark x1="67506" y1="20625" x2="45226" y2="6875"/>
                        <a14:foregroundMark x1="45226" y1="6875" x2="32865" y2="10313"/>
                        <a14:foregroundMark x1="12065" y1="58625" x2="12065" y2="58625"/>
                        <a14:foregroundMark x1="41229" y1="75813" x2="7772" y2="73438"/>
                        <a14:foregroundMark x1="7772" y1="73438" x2="30644" y2="86000"/>
                        <a14:foregroundMark x1="30644" y1="86000" x2="37306" y2="78250"/>
                        <a14:foregroundMark x1="68024" y1="30375" x2="52850" y2="47313"/>
                        <a14:foregroundMark x1="52850" y1="47313" x2="49667" y2="68563"/>
                        <a14:foregroundMark x1="49667" y1="68563" x2="70762" y2="82188"/>
                        <a14:foregroundMark x1="70762" y1="82188" x2="83050" y2="63938"/>
                        <a14:foregroundMark x1="72447" y1="38938" x2="69504" y2="32000"/>
                        <a14:foregroundMark x1="73307" y1="40965" x2="72447" y2="38938"/>
                        <a14:foregroundMark x1="83050" y1="63938" x2="74509" y2="43800"/>
                        <a14:foregroundMark x1="68986" y1="39375" x2="46632" y2="49250"/>
                        <a14:foregroundMark x1="46632" y1="49250" x2="50333" y2="70313"/>
                        <a14:foregroundMark x1="50333" y1="70313" x2="82235" y2="75813"/>
                        <a14:foregroundMark x1="82235" y1="75813" x2="79941" y2="51250"/>
                        <a14:foregroundMark x1="71972" y1="45143" x2="65507" y2="40188"/>
                        <a14:foregroundMark x1="79941" y1="51250" x2="72010" y2="45172"/>
                        <a14:foregroundMark x1="52110" y1="58625" x2="66025" y2="45875"/>
                        <a14:foregroundMark x1="59585" y1="63500" x2="73945" y2="50438"/>
                        <a14:foregroundMark x1="61066" y1="65938" x2="74907" y2="52063"/>
                        <a14:foregroundMark x1="61584" y1="72125" x2="75426" y2="56563"/>
                        <a14:foregroundMark x1="4589" y1="86813" x2="30496" y2="84813"/>
                        <a14:foregroundMark x1="30496" y1="84813" x2="42265" y2="85625"/>
                        <a14:foregroundMark x1="1628" y1="84813" x2="28868" y2="84000"/>
                        <a14:foregroundMark x1="28868" y1="84000" x2="28868" y2="84000"/>
                        <a14:foregroundMark x1="69504" y1="35250" x2="76906" y2="84000"/>
                        <a14:foregroundMark x1="59067" y1="60250" x2="84308" y2="50813"/>
                        <a14:foregroundMark x1="64027" y1="70875" x2="83346" y2="59813"/>
                        <a14:foregroundMark x1="74389" y1="71313" x2="81865" y2="65563"/>
                        <a14:foregroundMark x1="73427" y1="79500" x2="90303" y2="72500"/>
                        <a14:foregroundMark x1="86825" y1="84375" x2="92746" y2="81500"/>
                        <a14:foregroundMark x1="80385" y1="49188" x2="86306" y2="59813"/>
                        <a14:foregroundMark x1="84826" y1="54937" x2="85344" y2="56938"/>
                        <a14:foregroundMark x1="89267" y1="62687" x2="91266" y2="69250"/>
                        <a14:foregroundMark x1="79867" y1="88500" x2="87787" y2="87688"/>
                        <a14:foregroundMark x1="92228" y1="81938" x2="90748" y2="86813"/>
                        <a14:foregroundMark x1="93708" y1="79875" x2="93264" y2="85625"/>
                        <a14:foregroundMark x1="94745" y1="80688" x2="93264" y2="86438"/>
                        <a14:foregroundMark x1="92746" y1="77000" x2="92746" y2="73750"/>
                        <a14:foregroundMark x1="94745" y1="76625" x2="94745" y2="76625"/>
                        <a14:foregroundMark x1="94226" y1="76625" x2="94226" y2="76625"/>
                        <a14:foregroundMark x1="94226" y1="76625" x2="92228" y2="68000"/>
                        <a14:backgroundMark x1="14508" y1="31563" x2="13546" y2="45063"/>
                        <a14:backgroundMark x1="15544" y1="30750" x2="15544" y2="45875"/>
                        <a14:backgroundMark x1="72465" y1="38938" x2="72465" y2="38938"/>
                        <a14:backgroundMark x1="74389" y1="34063" x2="74389" y2="38938"/>
                        <a14:backgroundMark x1="31828" y1="7000" x2="33309" y2="2500"/>
                        <a14:backgroundMark x1="30348" y1="6188" x2="36269" y2="4938"/>
                        <a14:backgroundMark x1="27905" y1="3750" x2="62546" y2="5813"/>
                        <a14:backgroundMark x1="28349" y1="2125" x2="52110" y2="1250"/>
                        <a14:backgroundMark x1="60548" y1="7813" x2="82383" y2="35250"/>
                        <a14:backgroundMark x1="72465" y1="44250" x2="79867" y2="40188"/>
                        <a14:backgroundMark x1="72465" y1="41375" x2="73427" y2="42625"/>
                      </a14:backgroundRemoval>
                    </a14:imgEffect>
                  </a14:imgLayer>
                </a14:imgProps>
              </a:ext>
            </a:extLst>
          </a:blip>
          <a:srcRect r="-521" b="12340"/>
          <a:stretch/>
        </p:blipFill>
        <p:spPr>
          <a:xfrm>
            <a:off x="9674630" y="447271"/>
            <a:ext cx="1913908" cy="2018569"/>
          </a:xfrm>
          <a:prstGeom prst="rect">
            <a:avLst/>
          </a:prstGeom>
        </p:spPr>
      </p:pic>
      <p:sp>
        <p:nvSpPr>
          <p:cNvPr id="4" name="TextBox 3">
            <a:extLst>
              <a:ext uri="{FF2B5EF4-FFF2-40B4-BE49-F238E27FC236}">
                <a16:creationId xmlns:a16="http://schemas.microsoft.com/office/drawing/2014/main" id="{D759815B-5956-B85C-D921-A8F568E55E79}"/>
              </a:ext>
            </a:extLst>
          </p:cNvPr>
          <p:cNvSpPr txBox="1"/>
          <p:nvPr/>
        </p:nvSpPr>
        <p:spPr>
          <a:xfrm>
            <a:off x="1969153" y="1456555"/>
            <a:ext cx="4019046" cy="2280496"/>
          </a:xfrm>
          <a:prstGeom prst="rect">
            <a:avLst/>
          </a:prstGeom>
          <a:noFill/>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nSpc>
                <a:spcPct val="150000"/>
              </a:lnSpc>
            </a:pPr>
            <a:r>
              <a:rPr lang="en-US" sz="1200" u="sng" dirty="0"/>
              <a:t>Career Milestones</a:t>
            </a:r>
            <a:r>
              <a:rPr lang="en-US" sz="1200" dirty="0"/>
              <a:t> : Total Experience: 16 years ​</a:t>
            </a:r>
          </a:p>
          <a:p>
            <a:pPr marL="742950" lvl="1" indent="-285750">
              <a:lnSpc>
                <a:spcPct val="150000"/>
              </a:lnSpc>
              <a:buFont typeface="Wingdings" pitchFamily="2" charset="2"/>
              <a:buChar char="ü"/>
            </a:pPr>
            <a:r>
              <a:rPr lang="en-US" sz="1200" dirty="0"/>
              <a:t>AWS Train The Trainer​</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t>Ex-AWS Authorized Instructor</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t>AI+ Cloud Certified​</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t>AWS Solutions Architect Associate</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t>My Career Journey featured , AWS</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t> Community Day Nov 2022, India​</a:t>
            </a:r>
            <a:endParaRPr lang="en-US" sz="1200" dirty="0">
              <a:ea typeface="Amazon Ember Display"/>
              <a:cs typeface="Amazon Ember Display"/>
            </a:endParaRPr>
          </a:p>
          <a:p>
            <a:pPr marL="742950" lvl="1" indent="-285750">
              <a:lnSpc>
                <a:spcPct val="150000"/>
              </a:lnSpc>
              <a:buFont typeface="Wingdings" pitchFamily="2" charset="2"/>
              <a:buChar char="ü"/>
            </a:pPr>
            <a:r>
              <a:rPr lang="en-US" sz="1200" dirty="0">
                <a:ea typeface="Amazon Ember Display"/>
                <a:cs typeface="Amazon Ember Display"/>
              </a:rPr>
              <a:t>Ass. Professor in </a:t>
            </a:r>
            <a:r>
              <a:rPr lang="en-US" sz="1200" dirty="0" err="1">
                <a:ea typeface="Amazon Ember Display"/>
                <a:cs typeface="Amazon Ember Display"/>
              </a:rPr>
              <a:t>Engg</a:t>
            </a:r>
            <a:r>
              <a:rPr lang="en-US" sz="1200" dirty="0">
                <a:ea typeface="Amazon Ember Display"/>
                <a:cs typeface="Amazon Ember Display"/>
              </a:rPr>
              <a:t>. College</a:t>
            </a:r>
          </a:p>
        </p:txBody>
      </p:sp>
      <p:pic>
        <p:nvPicPr>
          <p:cNvPr id="5" name="Picture 4" descr="A blue and white logo&#10;&#10;AI-generated content may be incorrect.">
            <a:extLst>
              <a:ext uri="{FF2B5EF4-FFF2-40B4-BE49-F238E27FC236}">
                <a16:creationId xmlns:a16="http://schemas.microsoft.com/office/drawing/2014/main" id="{C6F92023-2FE3-F117-D65C-E9A05804B262}"/>
              </a:ext>
            </a:extLst>
          </p:cNvPr>
          <p:cNvPicPr>
            <a:picLocks noChangeAspect="1"/>
          </p:cNvPicPr>
          <p:nvPr/>
        </p:nvPicPr>
        <p:blipFill>
          <a:blip r:embed="rId4"/>
          <a:stretch>
            <a:fillRect/>
          </a:stretch>
        </p:blipFill>
        <p:spPr>
          <a:xfrm>
            <a:off x="9499469" y="3811038"/>
            <a:ext cx="2264229" cy="2307772"/>
          </a:xfrm>
          <a:prstGeom prst="rect">
            <a:avLst/>
          </a:prstGeom>
        </p:spPr>
      </p:pic>
      <p:sp>
        <p:nvSpPr>
          <p:cNvPr id="7" name="TextBox 6">
            <a:extLst>
              <a:ext uri="{FF2B5EF4-FFF2-40B4-BE49-F238E27FC236}">
                <a16:creationId xmlns:a16="http://schemas.microsoft.com/office/drawing/2014/main" id="{B40092CD-2CBB-D354-0309-A095B1816F01}"/>
              </a:ext>
            </a:extLst>
          </p:cNvPr>
          <p:cNvSpPr txBox="1"/>
          <p:nvPr/>
        </p:nvSpPr>
        <p:spPr>
          <a:xfrm>
            <a:off x="4932154" y="3429000"/>
            <a:ext cx="4067694" cy="2280496"/>
          </a:xfrm>
          <a:prstGeom prst="rect">
            <a:avLst/>
          </a:prstGeom>
          <a:noFill/>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marL="548640">
              <a:lnSpc>
                <a:spcPct val="150000"/>
              </a:lnSpc>
            </a:pPr>
            <a:r>
              <a:rPr lang="en-IN" sz="1200" u="sng" dirty="0">
                <a:ea typeface="Amazon Ember Display"/>
                <a:cs typeface="Amazon Ember Display"/>
              </a:rPr>
              <a:t>Clientele list</a:t>
            </a:r>
            <a:r>
              <a:rPr lang="en-IN" sz="1200" dirty="0">
                <a:ea typeface="Amazon Ember Display"/>
                <a:cs typeface="Amazon Ember Display"/>
              </a:rPr>
              <a:t> :</a:t>
            </a:r>
          </a:p>
          <a:p>
            <a:pPr marL="1280160" lvl="1" indent="-274320">
              <a:lnSpc>
                <a:spcPct val="150000"/>
              </a:lnSpc>
              <a:buFont typeface="Wingdings,Sans-Serif"/>
              <a:buChar char="ü"/>
            </a:pPr>
            <a:r>
              <a:rPr lang="en-IN" sz="1200" dirty="0">
                <a:ea typeface="Amazon Ember Display"/>
                <a:cs typeface="Amazon Ember Display"/>
              </a:rPr>
              <a:t>Amazon Web Services across the globe</a:t>
            </a:r>
            <a:r>
              <a:rPr lang="en-US" sz="1200" dirty="0">
                <a:ea typeface="Amazon Ember Display"/>
                <a:cs typeface="Amazon Ember Display"/>
              </a:rPr>
              <a:t> </a:t>
            </a:r>
          </a:p>
          <a:p>
            <a:pPr marL="1280160" lvl="1" indent="-274320">
              <a:lnSpc>
                <a:spcPct val="150000"/>
              </a:lnSpc>
              <a:buFont typeface="Wingdings,Sans-Serif"/>
              <a:buChar char="ü"/>
            </a:pPr>
            <a:r>
              <a:rPr lang="en-IN" sz="1200" dirty="0">
                <a:ea typeface="Amazon Ember Display"/>
                <a:cs typeface="Amazon Ember Display"/>
              </a:rPr>
              <a:t>ICICI Lombard, Mumbai </a:t>
            </a:r>
          </a:p>
          <a:p>
            <a:pPr marL="1280160" lvl="1" indent="-274320">
              <a:lnSpc>
                <a:spcPct val="150000"/>
              </a:lnSpc>
              <a:buFont typeface="Wingdings,Sans-Serif"/>
              <a:buChar char="ü"/>
            </a:pPr>
            <a:r>
              <a:rPr lang="en-IN" sz="1200" dirty="0"/>
              <a:t>Kentucky State University</a:t>
            </a:r>
            <a:r>
              <a:rPr lang="en-US" sz="1200" dirty="0"/>
              <a:t>​</a:t>
            </a:r>
          </a:p>
          <a:p>
            <a:pPr marL="1280160" lvl="1" indent="-274320">
              <a:lnSpc>
                <a:spcPct val="150000"/>
              </a:lnSpc>
              <a:buFont typeface="Wingdings,Sans-Serif"/>
              <a:buChar char="ü"/>
            </a:pPr>
            <a:r>
              <a:rPr lang="en-IN" sz="1200" dirty="0" err="1"/>
              <a:t>TechTalent</a:t>
            </a:r>
            <a:r>
              <a:rPr lang="en-IN" sz="1200" dirty="0"/>
              <a:t> Academy, UK​</a:t>
            </a:r>
            <a:endParaRPr lang="en-IN" sz="1200" dirty="0">
              <a:ea typeface="Amazon Ember Display"/>
              <a:cs typeface="Amazon Ember Display"/>
            </a:endParaRPr>
          </a:p>
          <a:p>
            <a:pPr marL="1280160" lvl="1" indent="-274320">
              <a:lnSpc>
                <a:spcPct val="150000"/>
              </a:lnSpc>
              <a:buFont typeface="Wingdings,Sans-Serif"/>
              <a:buChar char="ü"/>
            </a:pPr>
            <a:r>
              <a:rPr lang="en-IN" sz="1200" dirty="0" err="1"/>
              <a:t>Cognixio</a:t>
            </a:r>
            <a:r>
              <a:rPr lang="en-IN" sz="1200" dirty="0"/>
              <a:t> Client , USA</a:t>
            </a:r>
            <a:r>
              <a:rPr lang="en-US" sz="1200" dirty="0"/>
              <a:t>​</a:t>
            </a:r>
            <a:endParaRPr lang="en-US" sz="1200" dirty="0">
              <a:ea typeface="Amazon Ember Display"/>
              <a:cs typeface="Amazon Ember Display"/>
            </a:endParaRPr>
          </a:p>
          <a:p>
            <a:pPr marL="1280160" lvl="1" indent="-274320">
              <a:lnSpc>
                <a:spcPct val="150000"/>
              </a:lnSpc>
              <a:buFont typeface="Wingdings,Sans-Serif"/>
              <a:buChar char="ü"/>
            </a:pPr>
            <a:r>
              <a:rPr lang="en-IN" sz="1200" dirty="0"/>
              <a:t>Netcom Learning , UK</a:t>
            </a:r>
            <a:r>
              <a:rPr lang="en-US" sz="1200" dirty="0"/>
              <a:t>​</a:t>
            </a:r>
            <a:endParaRPr lang="en-US" sz="1200" dirty="0">
              <a:ea typeface="Amazon Ember Display"/>
              <a:cs typeface="Amazon Ember Display"/>
            </a:endParaRPr>
          </a:p>
          <a:p>
            <a:pPr marL="1280160" lvl="1" indent="-274320">
              <a:lnSpc>
                <a:spcPct val="150000"/>
              </a:lnSpc>
              <a:buFont typeface="Wingdings,Sans-Serif"/>
              <a:buChar char="ü"/>
            </a:pPr>
            <a:r>
              <a:rPr lang="en-IN" sz="1200" dirty="0"/>
              <a:t>Orbit Venture, Indonesia</a:t>
            </a:r>
            <a:r>
              <a:rPr lang="en-US" sz="1200" dirty="0"/>
              <a:t>​</a:t>
            </a:r>
            <a:endParaRPr lang="en-IN" sz="1200" dirty="0">
              <a:ea typeface="Amazon Ember Display"/>
              <a:cs typeface="Amazon Ember Display"/>
            </a:endParaRPr>
          </a:p>
        </p:txBody>
      </p:sp>
      <p:pic>
        <p:nvPicPr>
          <p:cNvPr id="9" name="Picture 8" descr="A blue and white badge with white text&#10;&#10;AI-generated content may be incorrect.">
            <a:extLst>
              <a:ext uri="{FF2B5EF4-FFF2-40B4-BE49-F238E27FC236}">
                <a16:creationId xmlns:a16="http://schemas.microsoft.com/office/drawing/2014/main" id="{95CF72E5-4894-275E-B0E0-68DE1E72A479}"/>
              </a:ext>
            </a:extLst>
          </p:cNvPr>
          <p:cNvPicPr>
            <a:picLocks noChangeAspect="1"/>
          </p:cNvPicPr>
          <p:nvPr/>
        </p:nvPicPr>
        <p:blipFill>
          <a:blip r:embed="rId5"/>
          <a:stretch>
            <a:fillRect/>
          </a:stretch>
        </p:blipFill>
        <p:spPr>
          <a:xfrm>
            <a:off x="232879" y="1351395"/>
            <a:ext cx="1214892" cy="1112879"/>
          </a:xfrm>
          <a:prstGeom prst="rect">
            <a:avLst/>
          </a:prstGeom>
        </p:spPr>
      </p:pic>
      <p:pic>
        <p:nvPicPr>
          <p:cNvPr id="10" name="Picture 9" descr="A white hexagon with black text&#10;&#10;AI-generated content may be incorrect.">
            <a:extLst>
              <a:ext uri="{FF2B5EF4-FFF2-40B4-BE49-F238E27FC236}">
                <a16:creationId xmlns:a16="http://schemas.microsoft.com/office/drawing/2014/main" id="{4E17C5A3-C2AF-5230-DE67-DE8B79B01092}"/>
              </a:ext>
            </a:extLst>
          </p:cNvPr>
          <p:cNvPicPr>
            <a:picLocks noChangeAspect="1"/>
          </p:cNvPicPr>
          <p:nvPr/>
        </p:nvPicPr>
        <p:blipFill>
          <a:blip r:embed="rId6"/>
          <a:stretch>
            <a:fillRect/>
          </a:stretch>
        </p:blipFill>
        <p:spPr>
          <a:xfrm>
            <a:off x="284643" y="2665142"/>
            <a:ext cx="1184889" cy="1239787"/>
          </a:xfrm>
          <a:prstGeom prst="rect">
            <a:avLst/>
          </a:prstGeom>
        </p:spPr>
      </p:pic>
      <p:pic>
        <p:nvPicPr>
          <p:cNvPr id="11" name="Picture 10" descr="A blue hexagon with white text&#10;&#10;AI-generated content may be incorrect.">
            <a:extLst>
              <a:ext uri="{FF2B5EF4-FFF2-40B4-BE49-F238E27FC236}">
                <a16:creationId xmlns:a16="http://schemas.microsoft.com/office/drawing/2014/main" id="{F5A6F3F3-8521-C92E-6DC3-1E6942ECC86C}"/>
              </a:ext>
            </a:extLst>
          </p:cNvPr>
          <p:cNvPicPr>
            <a:picLocks noChangeAspect="1"/>
          </p:cNvPicPr>
          <p:nvPr/>
        </p:nvPicPr>
        <p:blipFill>
          <a:blip r:embed="rId7"/>
          <a:stretch>
            <a:fillRect/>
          </a:stretch>
        </p:blipFill>
        <p:spPr>
          <a:xfrm>
            <a:off x="461311" y="4070030"/>
            <a:ext cx="979686" cy="998436"/>
          </a:xfrm>
          <a:prstGeom prst="rect">
            <a:avLst/>
          </a:prstGeom>
        </p:spPr>
      </p:pic>
      <p:pic>
        <p:nvPicPr>
          <p:cNvPr id="12" name="Picture 11" descr="A blue sign with white text&#10;&#10;AI-generated content may be incorrect.">
            <a:extLst>
              <a:ext uri="{FF2B5EF4-FFF2-40B4-BE49-F238E27FC236}">
                <a16:creationId xmlns:a16="http://schemas.microsoft.com/office/drawing/2014/main" id="{DAC7BB36-124B-DAC4-32DF-C3201BE0D566}"/>
              </a:ext>
            </a:extLst>
          </p:cNvPr>
          <p:cNvPicPr>
            <a:picLocks noChangeAspect="1"/>
          </p:cNvPicPr>
          <p:nvPr/>
        </p:nvPicPr>
        <p:blipFill>
          <a:blip r:embed="rId8"/>
          <a:stretch>
            <a:fillRect/>
          </a:stretch>
        </p:blipFill>
        <p:spPr>
          <a:xfrm>
            <a:off x="431611" y="5233567"/>
            <a:ext cx="1039087" cy="1090400"/>
          </a:xfrm>
          <a:prstGeom prst="rect">
            <a:avLst/>
          </a:prstGeom>
        </p:spPr>
      </p:pic>
      <p:pic>
        <p:nvPicPr>
          <p:cNvPr id="6" name="Google Shape;77;p14">
            <a:extLst>
              <a:ext uri="{FF2B5EF4-FFF2-40B4-BE49-F238E27FC236}">
                <a16:creationId xmlns:a16="http://schemas.microsoft.com/office/drawing/2014/main" id="{5DC76CEF-52D0-89CD-091E-E083B12BBFF2}"/>
              </a:ext>
            </a:extLst>
          </p:cNvPr>
          <p:cNvPicPr/>
          <p:nvPr/>
        </p:nvPicPr>
        <p:blipFill>
          <a:blip r:embed="rId9">
            <a:alphaModFix/>
          </a:blip>
          <a:stretch>
            <a:fillRect/>
          </a:stretch>
        </p:blipFill>
        <p:spPr>
          <a:xfrm>
            <a:off x="1838660" y="4156293"/>
            <a:ext cx="979686" cy="670075"/>
          </a:xfrm>
          <a:prstGeom prst="rect">
            <a:avLst/>
          </a:prstGeom>
          <a:noFill/>
          <a:ln>
            <a:noFill/>
          </a:ln>
        </p:spPr>
      </p:pic>
      <p:pic>
        <p:nvPicPr>
          <p:cNvPr id="8" name="Picture 7" descr="A logo with a red background&#10;&#10;Description automatically generated">
            <a:extLst>
              <a:ext uri="{FF2B5EF4-FFF2-40B4-BE49-F238E27FC236}">
                <a16:creationId xmlns:a16="http://schemas.microsoft.com/office/drawing/2014/main" id="{7E81BC0A-0AB5-7093-90CF-91BD8C7A2D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04987" y="5332941"/>
            <a:ext cx="801854" cy="843084"/>
          </a:xfrm>
          <a:prstGeom prst="rect">
            <a:avLst/>
          </a:prstGeom>
        </p:spPr>
      </p:pic>
      <p:pic>
        <p:nvPicPr>
          <p:cNvPr id="13" name="Google Shape;76;p14">
            <a:extLst>
              <a:ext uri="{FF2B5EF4-FFF2-40B4-BE49-F238E27FC236}">
                <a16:creationId xmlns:a16="http://schemas.microsoft.com/office/drawing/2014/main" id="{E776067C-4C70-1801-74DF-C949901C59FC}"/>
              </a:ext>
            </a:extLst>
          </p:cNvPr>
          <p:cNvPicPr/>
          <p:nvPr/>
        </p:nvPicPr>
        <p:blipFill>
          <a:blip r:embed="rId11">
            <a:alphaModFix/>
          </a:blip>
          <a:stretch>
            <a:fillRect/>
          </a:stretch>
        </p:blipFill>
        <p:spPr>
          <a:xfrm>
            <a:off x="3257569" y="4156293"/>
            <a:ext cx="988439" cy="670075"/>
          </a:xfrm>
          <a:prstGeom prst="rect">
            <a:avLst/>
          </a:prstGeom>
          <a:noFill/>
          <a:ln>
            <a:noFill/>
          </a:ln>
        </p:spPr>
      </p:pic>
      <p:sp>
        <p:nvSpPr>
          <p:cNvPr id="14" name="Rectangle 2">
            <a:extLst>
              <a:ext uri="{FF2B5EF4-FFF2-40B4-BE49-F238E27FC236}">
                <a16:creationId xmlns:a16="http://schemas.microsoft.com/office/drawing/2014/main" id="{242110A5-AE7F-662F-E383-429D737BC27D}"/>
              </a:ext>
            </a:extLst>
          </p:cNvPr>
          <p:cNvSpPr>
            <a:spLocks noChangeArrowheads="1"/>
          </p:cNvSpPr>
          <p:nvPr/>
        </p:nvSpPr>
        <p:spPr bwMode="auto">
          <a:xfrm>
            <a:off x="3428934" y="52335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Prompt Design in Vertex AI Skill Badge badge image. Validation. Foundational level. Issued by Google Cloud">
            <a:extLst>
              <a:ext uri="{FF2B5EF4-FFF2-40B4-BE49-F238E27FC236}">
                <a16:creationId xmlns:a16="http://schemas.microsoft.com/office/drawing/2014/main" id="{8EFF22EA-3BA4-D15D-7B22-B2D6A1CCDE84}"/>
              </a:ext>
            </a:extLst>
          </p:cNvPr>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3051795" y="5149004"/>
            <a:ext cx="1174963" cy="117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586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5064-2F2A-4BCA-820D-A2940B86D53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Three ways to interact with AWS</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B9DF7E4-BE25-4793-B830-CB752B858431}"/>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B7768EC9-900E-4FB1-8611-B1E3ED117699}"/>
              </a:ext>
            </a:extLst>
          </p:cNvPr>
          <p:cNvSpPr>
            <a:spLocks noGrp="1"/>
          </p:cNvSpPr>
          <p:nvPr>
            <p:ph type="sldNum" sz="quarter" idx="4"/>
          </p:nvPr>
        </p:nvSpPr>
        <p:spPr/>
        <p:txBody>
          <a:bodyPr/>
          <a:lstStyle/>
          <a:p>
            <a:fld id="{9860EDB8-5305-433F-BE41-D7A86D811DB3}" type="slidenum">
              <a:rPr lang="en-US" smtClean="0"/>
              <a:pPr/>
              <a:t>10</a:t>
            </a:fld>
            <a:endParaRPr lang="en-US" dirty="0"/>
          </a:p>
        </p:txBody>
      </p:sp>
      <p:sp>
        <p:nvSpPr>
          <p:cNvPr id="20" name="TextBox 19">
            <a:extLst>
              <a:ext uri="{FF2B5EF4-FFF2-40B4-BE49-F238E27FC236}">
                <a16:creationId xmlns:a16="http://schemas.microsoft.com/office/drawing/2014/main" id="{ADD10CFD-B171-4B04-8CF2-832B285FCD84}"/>
              </a:ext>
            </a:extLst>
          </p:cNvPr>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21" name="TextBox 20">
            <a:extLst>
              <a:ext uri="{FF2B5EF4-FFF2-40B4-BE49-F238E27FC236}">
                <a16:creationId xmlns:a16="http://schemas.microsoft.com/office/drawing/2014/main" id="{7E0D6D25-D68B-428E-B051-68922AEB63AD}"/>
              </a:ext>
            </a:extLst>
          </p:cNvPr>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Easy-to-use graphical interface</a:t>
            </a:r>
          </a:p>
        </p:txBody>
      </p:sp>
      <p:sp>
        <p:nvSpPr>
          <p:cNvPr id="22" name="TextBox 21">
            <a:extLst>
              <a:ext uri="{FF2B5EF4-FFF2-40B4-BE49-F238E27FC236}">
                <a16:creationId xmlns:a16="http://schemas.microsoft.com/office/drawing/2014/main" id="{555BEEA3-BBF0-4B48-B2A9-36BBB713A364}"/>
              </a:ext>
            </a:extLst>
          </p:cNvPr>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Command Line Interface (AWS CLI)</a:t>
            </a:r>
          </a:p>
        </p:txBody>
      </p:sp>
      <p:sp>
        <p:nvSpPr>
          <p:cNvPr id="23" name="TextBox 22">
            <a:extLst>
              <a:ext uri="{FF2B5EF4-FFF2-40B4-BE49-F238E27FC236}">
                <a16:creationId xmlns:a16="http://schemas.microsoft.com/office/drawing/2014/main" id="{AC48F12F-3814-4F70-82CA-627F8D8A4018}"/>
              </a:ext>
            </a:extLst>
          </p:cNvPr>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to services by discrete command</a:t>
            </a:r>
          </a:p>
        </p:txBody>
      </p:sp>
      <p:sp>
        <p:nvSpPr>
          <p:cNvPr id="24" name="TextBox 23">
            <a:extLst>
              <a:ext uri="{FF2B5EF4-FFF2-40B4-BE49-F238E27FC236}">
                <a16:creationId xmlns:a16="http://schemas.microsoft.com/office/drawing/2014/main" id="{CBDB2397-3F5F-4DFA-9F3B-44DBBAEFFE65}"/>
              </a:ext>
            </a:extLst>
          </p:cNvPr>
          <p:cNvSpPr txBox="1"/>
          <p:nvPr/>
        </p:nvSpPr>
        <p:spPr>
          <a:xfrm>
            <a:off x="2852175" y="4854383"/>
            <a:ext cx="5588440"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Software Development Kits (SDKs)</a:t>
            </a:r>
          </a:p>
        </p:txBody>
      </p:sp>
      <p:sp>
        <p:nvSpPr>
          <p:cNvPr id="25" name="TextBox 24">
            <a:extLst>
              <a:ext uri="{FF2B5EF4-FFF2-40B4-BE49-F238E27FC236}">
                <a16:creationId xmlns:a16="http://schemas.microsoft.com/office/drawing/2014/main" id="{408532BB-8538-4AF1-B36C-40227E4899F9}"/>
              </a:ext>
            </a:extLst>
          </p:cNvPr>
          <p:cNvSpPr txBox="1"/>
          <p:nvPr/>
        </p:nvSpPr>
        <p:spPr>
          <a:xfrm>
            <a:off x="2841144" y="5380206"/>
            <a:ext cx="8421637"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services in your code</a:t>
            </a:r>
          </a:p>
        </p:txBody>
      </p:sp>
      <p:pic>
        <p:nvPicPr>
          <p:cNvPr id="27" name="Picture 26" descr="The AWS Management Console is a graphical interface">
            <a:extLst>
              <a:ext uri="{FF2B5EF4-FFF2-40B4-BE49-F238E27FC236}">
                <a16:creationId xmlns:a16="http://schemas.microsoft.com/office/drawing/2014/main" id="{BD25D1E0-1D15-4CD4-B95E-A3EB54C47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46" y="1169026"/>
            <a:ext cx="1950791" cy="1950791"/>
          </a:xfrm>
          <a:prstGeom prst="rect">
            <a:avLst/>
          </a:prstGeom>
          <a:ln>
            <a:noFill/>
          </a:ln>
          <a:effectLst/>
        </p:spPr>
      </p:pic>
      <p:pic>
        <p:nvPicPr>
          <p:cNvPr id="28" name="Picture 2" descr="The command line provides direct access to services">
            <a:extLst>
              <a:ext uri="{FF2B5EF4-FFF2-40B4-BE49-F238E27FC236}">
                <a16:creationId xmlns:a16="http://schemas.microsoft.com/office/drawing/2014/main" id="{5BDCF9D4-E745-4D1B-8B2A-96B1030E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9" name="Picture 4" descr="SDKs allow you to access services using code">
            <a:extLst>
              <a:ext uri="{FF2B5EF4-FFF2-40B4-BE49-F238E27FC236}">
                <a16:creationId xmlns:a16="http://schemas.microsoft.com/office/drawing/2014/main" id="{4D7ECCBF-5545-4DF4-9997-45C6DB487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19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8DEE8-3F1E-4380-B679-9F670EDCDA31}"/>
              </a:ext>
            </a:extLst>
          </p:cNvPr>
          <p:cNvSpPr>
            <a:spLocks noGrp="1"/>
          </p:cNvSpPr>
          <p:nvPr>
            <p:ph type="title" idx="4294967295"/>
          </p:nvPr>
        </p:nvSpPr>
        <p:spPr>
          <a:xfrm>
            <a:off x="37722" y="0"/>
            <a:ext cx="11991146" cy="1300766"/>
          </a:xfrm>
        </p:spPr>
        <p:txBody>
          <a:bodyPr>
            <a:normAutofit/>
          </a:bodyPr>
          <a:lstStyle/>
          <a:p>
            <a:pPr lvl="0" defTabSz="800100">
              <a:lnSpc>
                <a:spcPct val="90000"/>
              </a:lnSpc>
              <a:spcBef>
                <a:spcPct val="0"/>
              </a:spcBef>
              <a:spcAft>
                <a:spcPct val="35000"/>
              </a:spcAft>
            </a:pPr>
            <a:r>
              <a:rPr lang="en-US" sz="4400" dirty="0">
                <a:latin typeface="Times New Roman" panose="02020603050405020304" pitchFamily="18" charset="0"/>
                <a:ea typeface="Amazon Ember" panose="020B0603020204020204" pitchFamily="34" charset="0"/>
                <a:cs typeface="Times New Roman" panose="02020603050405020304" pitchFamily="18" charset="0"/>
              </a:rPr>
              <a:t>AWS Global Infrastructure</a:t>
            </a:r>
            <a:endParaRPr lang="en-US" sz="4400" b="0" i="0" kern="1200" dirty="0">
              <a:latin typeface="Times New Roman" panose="02020603050405020304" pitchFamily="18" charset="0"/>
              <a:ea typeface="Amazon Ember" panose="020B060302020402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18D0224-4252-4940-8517-5D2696F32151}"/>
              </a:ext>
            </a:extLst>
          </p:cNvPr>
          <p:cNvSpPr>
            <a:spLocks noGrp="1"/>
          </p:cNvSpPr>
          <p:nvPr>
            <p:ph type="dt" sz="half" idx="4294967295"/>
          </p:nvPr>
        </p:nvSpPr>
        <p:spPr>
          <a:xfrm>
            <a:off x="806713" y="6562416"/>
            <a:ext cx="3231887" cy="274320"/>
          </a:xfrm>
          <a:prstGeom prst="rect">
            <a:avLst/>
          </a:prstGeom>
        </p:spPr>
        <p:txBody>
          <a:bodyPr/>
          <a:lstStyle/>
          <a:p>
            <a:fld id="{02CCD2C5-DB8A-4B9F-A575-6B5248CF32F9}" type="datetime3">
              <a:rPr lang="en-US" smtClean="0">
                <a:latin typeface="Times New Roman" panose="02020603050405020304" pitchFamily="18" charset="0"/>
                <a:cs typeface="Times New Roman" panose="02020603050405020304" pitchFamily="18" charset="0"/>
              </a:rPr>
              <a:t>1 August 2025</a:t>
            </a:fld>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EC6794D-A761-4C1F-8711-58A5E838341B}"/>
              </a:ext>
            </a:extLst>
          </p:cNvPr>
          <p:cNvSpPr>
            <a:spLocks noGrp="1"/>
          </p:cNvSpPr>
          <p:nvPr>
            <p:ph type="sldNum" sz="quarter" idx="4"/>
          </p:nvPr>
        </p:nvSpPr>
        <p:spPr>
          <a:xfrm>
            <a:off x="8744148" y="6562416"/>
            <a:ext cx="1385094" cy="274320"/>
          </a:xfrm>
        </p:spPr>
        <p:txBody>
          <a:bodyPr/>
          <a:lstStyle/>
          <a:p>
            <a:fld id="{9860EDB8-5305-433F-BE41-D7A86D811DB3}"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3B1826B3-7BB6-45E7-8EF0-E1467931ED6F}"/>
              </a:ext>
            </a:extLst>
          </p:cNvPr>
          <p:cNvGrpSpPr/>
          <p:nvPr/>
        </p:nvGrpSpPr>
        <p:grpSpPr>
          <a:xfrm>
            <a:off x="632923" y="2882575"/>
            <a:ext cx="3139571" cy="1837127"/>
            <a:chOff x="2670857" y="2039"/>
            <a:chExt cx="1595400" cy="1037010"/>
          </a:xfrm>
        </p:grpSpPr>
        <p:sp>
          <p:nvSpPr>
            <p:cNvPr id="10" name="Rounded Rectangle 6">
              <a:extLst>
                <a:ext uri="{FF2B5EF4-FFF2-40B4-BE49-F238E27FC236}">
                  <a16:creationId xmlns:a16="http://schemas.microsoft.com/office/drawing/2014/main" id="{763DE510-B666-4EBA-AA75-8D1ABC7D9EE0}"/>
                </a:ext>
              </a:extLst>
            </p:cNvPr>
            <p:cNvSpPr/>
            <p:nvPr/>
          </p:nvSpPr>
          <p:spPr>
            <a:xfrm>
              <a:off x="2670857" y="2039"/>
              <a:ext cx="1595400" cy="1037010"/>
            </a:xfrm>
            <a:prstGeom prst="roundRect">
              <a:avLst/>
            </a:prstGeom>
            <a:solidFill>
              <a:srgbClr val="0568C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1" name="Rounded Rectangle 4">
              <a:extLst>
                <a:ext uri="{FF2B5EF4-FFF2-40B4-BE49-F238E27FC236}">
                  <a16:creationId xmlns:a16="http://schemas.microsoft.com/office/drawing/2014/main" id="{2EA75937-1505-47E9-9960-ED936033D452}"/>
                </a:ext>
              </a:extLst>
            </p:cNvPr>
            <p:cNvSpPr txBox="1"/>
            <p:nvPr/>
          </p:nvSpPr>
          <p:spPr>
            <a:xfrm>
              <a:off x="2797923" y="52662"/>
              <a:ext cx="1341267" cy="9357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2800" dirty="0">
                  <a:latin typeface="Times New Roman" panose="02020603050405020304" pitchFamily="18" charset="0"/>
                  <a:ea typeface="Amazon Ember" panose="020B0603020204020204" pitchFamily="34" charset="0"/>
                  <a:cs typeface="Times New Roman" panose="02020603050405020304" pitchFamily="18" charset="0"/>
                </a:rPr>
                <a:t>AWS Global Infrastructure</a:t>
              </a:r>
              <a:endParaRPr lang="en-US" sz="2800" b="0" i="0" kern="1200" dirty="0">
                <a:latin typeface="Times New Roman" panose="02020603050405020304" pitchFamily="18" charset="0"/>
                <a:ea typeface="Amazon Ember" panose="020B0603020204020204" pitchFamily="34" charset="0"/>
                <a:cs typeface="Times New Roman" panose="02020603050405020304" pitchFamily="18" charset="0"/>
              </a:endParaRPr>
            </a:p>
          </p:txBody>
        </p:sp>
      </p:grpSp>
      <p:graphicFrame>
        <p:nvGraphicFramePr>
          <p:cNvPr id="12" name="Content Placeholder 11">
            <a:extLst>
              <a:ext uri="{FF2B5EF4-FFF2-40B4-BE49-F238E27FC236}">
                <a16:creationId xmlns:a16="http://schemas.microsoft.com/office/drawing/2014/main" id="{152F436C-116F-4F67-8C09-22C5E18FBB7B}"/>
              </a:ext>
            </a:extLst>
          </p:cNvPr>
          <p:cNvGraphicFramePr>
            <a:graphicFrameLocks noGrp="1"/>
          </p:cNvGraphicFramePr>
          <p:nvPr>
            <p:ph sz="quarter" idx="4294967295"/>
            <p:extLst>
              <p:ext uri="{D42A27DB-BD31-4B8C-83A1-F6EECF244321}">
                <p14:modId xmlns:p14="http://schemas.microsoft.com/office/powerpoint/2010/main" val="1089530655"/>
              </p:ext>
            </p:extLst>
          </p:nvPr>
        </p:nvGraphicFramePr>
        <p:xfrm>
          <a:off x="4140485" y="1716936"/>
          <a:ext cx="7388005" cy="4109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23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1FDEB-3DB4-BA00-DF8A-49D76CA16931}"/>
              </a:ext>
            </a:extLst>
          </p:cNvPr>
          <p:cNvSpPr>
            <a:spLocks noGrp="1"/>
          </p:cNvSpPr>
          <p:nvPr>
            <p:ph type="sldNum" sz="quarter" idx="4"/>
          </p:nvPr>
        </p:nvSpPr>
        <p:spPr/>
        <p:txBody>
          <a:bodyPr/>
          <a:lstStyle/>
          <a:p>
            <a:fld id="{9860EDB8-5305-433F-BE41-D7A86D811DB3}" type="slidenum">
              <a:rPr lang="en-US" smtClean="0"/>
              <a:pPr/>
              <a:t>12</a:t>
            </a:fld>
            <a:endParaRPr lang="en-US" dirty="0"/>
          </a:p>
        </p:txBody>
      </p:sp>
      <p:sp>
        <p:nvSpPr>
          <p:cNvPr id="3" name="TextBox 2">
            <a:extLst>
              <a:ext uri="{FF2B5EF4-FFF2-40B4-BE49-F238E27FC236}">
                <a16:creationId xmlns:a16="http://schemas.microsoft.com/office/drawing/2014/main" id="{76D4E87B-2A40-2265-5AB2-7463E5110E49}"/>
              </a:ext>
            </a:extLst>
          </p:cNvPr>
          <p:cNvSpPr txBox="1"/>
          <p:nvPr/>
        </p:nvSpPr>
        <p:spPr>
          <a:xfrm>
            <a:off x="2728210" y="2608289"/>
            <a:ext cx="6066533" cy="646331"/>
          </a:xfrm>
          <a:prstGeom prst="rect">
            <a:avLst/>
          </a:prstGeom>
          <a:noFill/>
        </p:spPr>
        <p:txBody>
          <a:bodyPr wrap="none" rtlCol="0">
            <a:spAutoFit/>
          </a:bodyPr>
          <a:lstStyle/>
          <a:p>
            <a:r>
              <a:rPr lang="en-US" dirty="0">
                <a:hlinkClick r:id="rId2"/>
              </a:rPr>
              <a:t>https://aws.amazon.com/about-aws/global-infrastructure/</a:t>
            </a:r>
            <a:endParaRPr lang="en-US" dirty="0"/>
          </a:p>
          <a:p>
            <a:endParaRPr lang="en-US" dirty="0"/>
          </a:p>
        </p:txBody>
      </p:sp>
      <p:sp>
        <p:nvSpPr>
          <p:cNvPr id="4" name="TextBox 3">
            <a:extLst>
              <a:ext uri="{FF2B5EF4-FFF2-40B4-BE49-F238E27FC236}">
                <a16:creationId xmlns:a16="http://schemas.microsoft.com/office/drawing/2014/main" id="{60254D87-7D28-C79C-029A-DA2D12EF3360}"/>
              </a:ext>
            </a:extLst>
          </p:cNvPr>
          <p:cNvSpPr txBox="1"/>
          <p:nvPr/>
        </p:nvSpPr>
        <p:spPr>
          <a:xfrm>
            <a:off x="269823" y="959371"/>
            <a:ext cx="10732875" cy="461665"/>
          </a:xfrm>
          <a:prstGeom prst="rect">
            <a:avLst/>
          </a:prstGeom>
          <a:noFill/>
        </p:spPr>
        <p:txBody>
          <a:bodyPr wrap="none" rtlCol="0">
            <a:spAutoFit/>
          </a:bodyPr>
          <a:lstStyle/>
          <a:p>
            <a:r>
              <a:rPr lang="en-US" sz="2400" b="1" dirty="0">
                <a:effectLst/>
                <a:latin typeface="Arial" panose="020B0604020202020204" pitchFamily="34" charset="0"/>
              </a:rPr>
              <a:t>Hands-on Activity</a:t>
            </a:r>
            <a:r>
              <a:rPr lang="en-US" sz="2400" dirty="0">
                <a:effectLst/>
                <a:latin typeface="ArialMT"/>
              </a:rPr>
              <a:t>: Explore global region maps, AZs, and service availability </a:t>
            </a:r>
            <a:endParaRPr lang="en-US" sz="2400" dirty="0">
              <a:effectLst/>
            </a:endParaRPr>
          </a:p>
        </p:txBody>
      </p:sp>
    </p:spTree>
    <p:extLst>
      <p:ext uri="{BB962C8B-B14F-4D97-AF65-F5344CB8AC3E}">
        <p14:creationId xmlns:p14="http://schemas.microsoft.com/office/powerpoint/2010/main" val="36041597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37B8-D405-4A23-86E4-704AD8F3F502}"/>
              </a:ext>
            </a:extLst>
          </p:cNvPr>
          <p:cNvSpPr>
            <a:spLocks noGrp="1"/>
          </p:cNvSpPr>
          <p:nvPr>
            <p:ph type="title" idx="4294967295"/>
          </p:nvPr>
        </p:nvSpPr>
        <p:spPr>
          <a:xfrm>
            <a:off x="158839" y="32088"/>
            <a:ext cx="11874322" cy="1300766"/>
          </a:xfrm>
        </p:spPr>
        <p:txBody>
          <a:bodyPr/>
          <a:lstStyle/>
          <a:p>
            <a:r>
              <a:rPr lang="en-IN" dirty="0">
                <a:latin typeface="Times New Roman" panose="02020603050405020304" pitchFamily="18" charset="0"/>
                <a:cs typeface="Times New Roman" panose="02020603050405020304" pitchFamily="18" charset="0"/>
              </a:rPr>
              <a:t>Regions</a:t>
            </a:r>
          </a:p>
        </p:txBody>
      </p:sp>
      <p:sp>
        <p:nvSpPr>
          <p:cNvPr id="3" name="Date Placeholder 2">
            <a:extLst>
              <a:ext uri="{FF2B5EF4-FFF2-40B4-BE49-F238E27FC236}">
                <a16:creationId xmlns:a16="http://schemas.microsoft.com/office/drawing/2014/main" id="{666F6363-B805-4ADF-AACB-929C7CA0920D}"/>
              </a:ext>
            </a:extLst>
          </p:cNvPr>
          <p:cNvSpPr>
            <a:spLocks noGrp="1"/>
          </p:cNvSpPr>
          <p:nvPr>
            <p:ph type="dt" sz="half" idx="4294967295"/>
          </p:nvPr>
        </p:nvSpPr>
        <p:spPr>
          <a:xfrm>
            <a:off x="838200" y="6603513"/>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6A4EE3B1-63BC-4AF3-9D64-5D6DFE1EF1CA}"/>
              </a:ext>
            </a:extLst>
          </p:cNvPr>
          <p:cNvSpPr>
            <a:spLocks noGrp="1"/>
          </p:cNvSpPr>
          <p:nvPr>
            <p:ph type="sldNum" sz="quarter" idx="4"/>
          </p:nvPr>
        </p:nvSpPr>
        <p:spPr/>
        <p:txBody>
          <a:bodyPr/>
          <a:lstStyle/>
          <a:p>
            <a:fld id="{9860EDB8-5305-433F-BE41-D7A86D811DB3}" type="slidenum">
              <a:rPr lang="en-US" smtClean="0"/>
              <a:pPr/>
              <a:t>13</a:t>
            </a:fld>
            <a:endParaRPr lang="en-US" dirty="0"/>
          </a:p>
        </p:txBody>
      </p:sp>
      <p:graphicFrame>
        <p:nvGraphicFramePr>
          <p:cNvPr id="906" name="Object 905">
            <a:extLst>
              <a:ext uri="{FF2B5EF4-FFF2-40B4-BE49-F238E27FC236}">
                <a16:creationId xmlns:a16="http://schemas.microsoft.com/office/drawing/2014/main" id="{08B06BE2-E5A5-4073-A925-EE0F973C7F8E}"/>
              </a:ext>
            </a:extLst>
          </p:cNvPr>
          <p:cNvGraphicFramePr>
            <a:graphicFrameLocks noChangeAspect="1"/>
          </p:cNvGraphicFramePr>
          <p:nvPr>
            <p:extLst>
              <p:ext uri="{D42A27DB-BD31-4B8C-83A1-F6EECF244321}">
                <p14:modId xmlns:p14="http://schemas.microsoft.com/office/powerpoint/2010/main" val="1307267644"/>
              </p:ext>
            </p:extLst>
          </p:nvPr>
        </p:nvGraphicFramePr>
        <p:xfrm>
          <a:off x="2938409" y="1482937"/>
          <a:ext cx="8743308" cy="4465799"/>
        </p:xfrm>
        <a:graphic>
          <a:graphicData uri="http://schemas.openxmlformats.org/presentationml/2006/ole">
            <mc:AlternateContent xmlns:mc="http://schemas.openxmlformats.org/markup-compatibility/2006">
              <mc:Choice xmlns:v="urn:schemas-microsoft-com:vml" Requires="v">
                <p:oleObj name="Bitmap Image" r:id="rId3" imgW="7854840" imgH="4025880" progId="Paint.Picture">
                  <p:embed/>
                </p:oleObj>
              </mc:Choice>
              <mc:Fallback>
                <p:oleObj name="Bitmap Image" r:id="rId3" imgW="7854840" imgH="4025880" progId="Paint.Picture">
                  <p:embed/>
                  <p:pic>
                    <p:nvPicPr>
                      <p:cNvPr id="906" name="Object 905">
                        <a:extLst>
                          <a:ext uri="{FF2B5EF4-FFF2-40B4-BE49-F238E27FC236}">
                            <a16:creationId xmlns:a16="http://schemas.microsoft.com/office/drawing/2014/main" id="{08B06BE2-E5A5-4073-A925-EE0F973C7F8E}"/>
                          </a:ext>
                        </a:extLst>
                      </p:cNvPr>
                      <p:cNvPicPr/>
                      <p:nvPr/>
                    </p:nvPicPr>
                    <p:blipFill>
                      <a:blip r:embed="rId4"/>
                      <a:stretch>
                        <a:fillRect/>
                      </a:stretch>
                    </p:blipFill>
                    <p:spPr>
                      <a:xfrm>
                        <a:off x="2938409" y="1482937"/>
                        <a:ext cx="8743308" cy="4465799"/>
                      </a:xfrm>
                      <a:prstGeom prst="rect">
                        <a:avLst/>
                      </a:prstGeom>
                    </p:spPr>
                  </p:pic>
                </p:oleObj>
              </mc:Fallback>
            </mc:AlternateContent>
          </a:graphicData>
        </a:graphic>
      </p:graphicFrame>
      <p:sp>
        <p:nvSpPr>
          <p:cNvPr id="907" name="Text Placeholder 2">
            <a:extLst>
              <a:ext uri="{FF2B5EF4-FFF2-40B4-BE49-F238E27FC236}">
                <a16:creationId xmlns:a16="http://schemas.microsoft.com/office/drawing/2014/main" id="{D279AF40-518D-4BA5-9B99-3168952B7288}"/>
              </a:ext>
            </a:extLst>
          </p:cNvPr>
          <p:cNvSpPr txBox="1">
            <a:spLocks/>
          </p:cNvSpPr>
          <p:nvPr/>
        </p:nvSpPr>
        <p:spPr>
          <a:xfrm>
            <a:off x="267127" y="1626771"/>
            <a:ext cx="2599363" cy="4261679"/>
          </a:xfrm>
          <a:prstGeom prst="rect">
            <a:avLst/>
          </a:prstGeom>
        </p:spPr>
        <p:txBody>
          <a:bodyPr vert="horz" wrap="square" lIns="91440" tIns="45720" rIns="45720" bIns="45720" rtlCol="0" anchor="ctr">
            <a:spAutoFit/>
          </a:bodyPr>
          <a:lstStyle>
            <a:lvl1pPr marL="120650" indent="-120650" algn="l" defTabSz="914400" rtl="0" eaLnBrk="1" latinLnBrk="0" hangingPunct="1">
              <a:lnSpc>
                <a:spcPct val="90000"/>
              </a:lnSpc>
              <a:spcBef>
                <a:spcPts val="1000"/>
              </a:spcBef>
              <a:buFont typeface="Arial" panose="020B0604020202020204" pitchFamily="34" charset="0"/>
              <a:buChar char="•"/>
              <a:tabLst/>
              <a:defRPr sz="16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Each Region:</a:t>
            </a:r>
          </a:p>
          <a:p>
            <a:r>
              <a:rPr lang="en-US" sz="2400" b="1" dirty="0">
                <a:latin typeface="Times New Roman" panose="02020603050405020304" pitchFamily="18" charset="0"/>
                <a:cs typeface="Times New Roman" panose="02020603050405020304" pitchFamily="18" charset="0"/>
              </a:rPr>
              <a:t>Is completely independent</a:t>
            </a:r>
          </a:p>
          <a:p>
            <a:r>
              <a:rPr lang="en-US" sz="2400" b="1" dirty="0">
                <a:latin typeface="Times New Roman" panose="02020603050405020304" pitchFamily="18" charset="0"/>
                <a:cs typeface="Times New Roman" panose="02020603050405020304" pitchFamily="18" charset="0"/>
              </a:rPr>
              <a:t>36 Launched Regions</a:t>
            </a:r>
          </a:p>
          <a:p>
            <a:r>
              <a:rPr lang="en-US" sz="2400" b="1" dirty="0">
                <a:latin typeface="Times New Roman" panose="02020603050405020304" pitchFamily="18" charset="0"/>
                <a:cs typeface="Times New Roman" panose="02020603050405020304" pitchFamily="18" charset="0"/>
              </a:rPr>
              <a:t> Uses AWS network infrastructure</a:t>
            </a:r>
          </a:p>
          <a:p>
            <a:r>
              <a:rPr lang="en-US" sz="2400" b="1" dirty="0">
                <a:latin typeface="Times New Roman" panose="02020603050405020304" pitchFamily="18" charset="0"/>
                <a:cs typeface="Times New Roman" panose="02020603050405020304" pitchFamily="18" charset="0"/>
              </a:rPr>
              <a:t>Has two or more Availability  Zones</a:t>
            </a:r>
          </a:p>
        </p:txBody>
      </p:sp>
      <p:sp>
        <p:nvSpPr>
          <p:cNvPr id="909" name="Text Placeholder 2">
            <a:extLst>
              <a:ext uri="{FF2B5EF4-FFF2-40B4-BE49-F238E27FC236}">
                <a16:creationId xmlns:a16="http://schemas.microsoft.com/office/drawing/2014/main" id="{D992BC04-31AA-4E0E-B185-47E503EF1021}"/>
              </a:ext>
            </a:extLst>
          </p:cNvPr>
          <p:cNvSpPr txBox="1">
            <a:spLocks/>
          </p:cNvSpPr>
          <p:nvPr/>
        </p:nvSpPr>
        <p:spPr>
          <a:xfrm>
            <a:off x="2938409" y="6078062"/>
            <a:ext cx="6669782" cy="313932"/>
          </a:xfrm>
          <a:prstGeom prst="rect">
            <a:avLst/>
          </a:prstGeom>
        </p:spPr>
        <p:txBody>
          <a:bodyPr vert="horz" wrap="square" lIns="91440" tIns="45720" rIns="45720" bIns="45720" rtlCol="0" anchor="ctr">
            <a:spAutoFit/>
          </a:bodyPr>
          <a:lstStyle>
            <a:lvl1pPr marL="120650" indent="-120650" algn="l" defTabSz="914400" rtl="0" eaLnBrk="1" latinLnBrk="0" hangingPunct="1">
              <a:lnSpc>
                <a:spcPct val="90000"/>
              </a:lnSpc>
              <a:spcBef>
                <a:spcPts val="1000"/>
              </a:spcBef>
              <a:buFont typeface="Arial" panose="020B0604020202020204" pitchFamily="34" charset="0"/>
              <a:buChar char="•"/>
              <a:tabLst/>
              <a:defRPr sz="16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Src</a:t>
            </a:r>
            <a:r>
              <a:rPr lang="en-US" dirty="0"/>
              <a:t>: https://aws.amazon.com/about-aws/global-infrastructure</a:t>
            </a:r>
          </a:p>
        </p:txBody>
      </p:sp>
    </p:spTree>
    <p:extLst>
      <p:ext uri="{BB962C8B-B14F-4D97-AF65-F5344CB8AC3E}">
        <p14:creationId xmlns:p14="http://schemas.microsoft.com/office/powerpoint/2010/main" val="1635023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D699-269E-4339-A213-F4005619AE3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Factors impacting Region selection</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71C71B1-74A3-4BAB-A95B-7F502A4E9278}"/>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latin typeface="Times New Roman" panose="02020603050405020304" pitchFamily="18" charset="0"/>
                <a:cs typeface="Times New Roman" panose="02020603050405020304" pitchFamily="18" charset="0"/>
              </a:rPr>
              <a:t>1 August 2025</a:t>
            </a:fld>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1F3DA55-7635-4B24-832D-3AAD1127A476}"/>
              </a:ext>
            </a:extLst>
          </p:cNvPr>
          <p:cNvSpPr>
            <a:spLocks noGrp="1"/>
          </p:cNvSpPr>
          <p:nvPr>
            <p:ph type="sldNum" sz="quarter" idx="4"/>
          </p:nvPr>
        </p:nvSpPr>
        <p:spPr/>
        <p:txBody>
          <a:bodyPr/>
          <a:lstStyle/>
          <a:p>
            <a:fld id="{9860EDB8-5305-433F-BE41-D7A86D811DB3}" type="slidenum">
              <a:rPr lang="en-US" smtClean="0">
                <a:latin typeface="Times New Roman" panose="02020603050405020304" pitchFamily="18" charset="0"/>
                <a:cs typeface="Times New Roman" panose="02020603050405020304" pitchFamily="18" charset="0"/>
              </a:rPr>
              <a:pPr/>
              <a:t>14</a:t>
            </a:fld>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86D394A-D09E-478D-A783-8BB540178B68}"/>
              </a:ext>
            </a:extLst>
          </p:cNvPr>
          <p:cNvSpPr txBox="1"/>
          <p:nvPr/>
        </p:nvSpPr>
        <p:spPr>
          <a:xfrm>
            <a:off x="8242482" y="4267644"/>
            <a:ext cx="2286000" cy="457200"/>
          </a:xfrm>
          <a:prstGeom prst="rect">
            <a:avLst/>
          </a:prstGeom>
          <a:noFill/>
          <a:ln w="28575">
            <a:noFill/>
          </a:ln>
        </p:spPr>
        <p:txBody>
          <a:bodyPr wrap="square" rtlCol="0">
            <a:noAutofit/>
          </a:bodyPr>
          <a:lstStyle/>
          <a:p>
            <a:r>
              <a:rPr lang="en-US" sz="2000">
                <a:latin typeface="Times New Roman" panose="02020603050405020304" pitchFamily="18" charset="0"/>
                <a:ea typeface="Amazon Ember" panose="020B0603020204020204" pitchFamily="34" charset="0"/>
                <a:cs typeface="Times New Roman" panose="02020603050405020304" pitchFamily="18" charset="0"/>
              </a:rPr>
              <a:t>Cost</a:t>
            </a:r>
          </a:p>
          <a:p>
            <a:endParaRPr lang="en-US" sz="2000">
              <a:solidFill>
                <a:srgbClr val="000000"/>
              </a:solidFill>
              <a:latin typeface="Times New Roman" panose="02020603050405020304" pitchFamily="18" charset="0"/>
              <a:ea typeface="Amazon Ember Light" charset="0"/>
              <a:cs typeface="Times New Roman" panose="02020603050405020304" pitchFamily="18" charset="0"/>
            </a:endParaRPr>
          </a:p>
        </p:txBody>
      </p:sp>
      <p:sp>
        <p:nvSpPr>
          <p:cNvPr id="8" name="TextBox 7">
            <a:extLst>
              <a:ext uri="{FF2B5EF4-FFF2-40B4-BE49-F238E27FC236}">
                <a16:creationId xmlns:a16="http://schemas.microsoft.com/office/drawing/2014/main" id="{2C917106-30E7-464B-A0BE-51715839D70E}"/>
              </a:ext>
            </a:extLst>
          </p:cNvPr>
          <p:cNvSpPr txBox="1"/>
          <p:nvPr/>
        </p:nvSpPr>
        <p:spPr>
          <a:xfrm>
            <a:off x="8242482" y="2159611"/>
            <a:ext cx="2286000" cy="457200"/>
          </a:xfrm>
          <a:prstGeom prst="rect">
            <a:avLst/>
          </a:prstGeom>
          <a:noFill/>
          <a:ln>
            <a:noFill/>
          </a:ln>
        </p:spPr>
        <p:txBody>
          <a:bodyPr wrap="square" rtlCol="0">
            <a:noAutofit/>
          </a:bodyPr>
          <a:lstStyle/>
          <a:p>
            <a:r>
              <a:rPr lang="en-US" sz="2000">
                <a:latin typeface="Times New Roman" panose="02020603050405020304" pitchFamily="18" charset="0"/>
                <a:ea typeface="Amazon Ember" panose="020B0603020204020204" pitchFamily="34" charset="0"/>
                <a:cs typeface="Times New Roman" panose="02020603050405020304" pitchFamily="18" charset="0"/>
              </a:rPr>
              <a:t>Latency</a:t>
            </a:r>
          </a:p>
        </p:txBody>
      </p:sp>
      <p:sp>
        <p:nvSpPr>
          <p:cNvPr id="9" name="TextBox 8">
            <a:extLst>
              <a:ext uri="{FF2B5EF4-FFF2-40B4-BE49-F238E27FC236}">
                <a16:creationId xmlns:a16="http://schemas.microsoft.com/office/drawing/2014/main" id="{C817D1F1-F81F-404D-8ED0-1445C07DF3B5}"/>
              </a:ext>
            </a:extLst>
          </p:cNvPr>
          <p:cNvSpPr txBox="1"/>
          <p:nvPr/>
        </p:nvSpPr>
        <p:spPr>
          <a:xfrm>
            <a:off x="4458678" y="2159611"/>
            <a:ext cx="2286000" cy="457200"/>
          </a:xfrm>
          <a:prstGeom prst="rect">
            <a:avLst/>
          </a:prstGeom>
          <a:noFill/>
          <a:ln>
            <a:noFill/>
          </a:ln>
        </p:spPr>
        <p:txBody>
          <a:bodyPr wrap="square" rtlCol="0">
            <a:noAutofit/>
          </a:bodyPr>
          <a:lstStyle/>
          <a:p>
            <a:r>
              <a:rPr lang="en-US" sz="2000">
                <a:latin typeface="Times New Roman" panose="02020603050405020304" pitchFamily="18" charset="0"/>
                <a:ea typeface="Amazon Ember" panose="020B0603020204020204" pitchFamily="34" charset="0"/>
                <a:cs typeface="Times New Roman" panose="02020603050405020304" pitchFamily="18" charset="0"/>
              </a:rPr>
              <a:t>Governance</a:t>
            </a:r>
          </a:p>
        </p:txBody>
      </p:sp>
      <p:sp>
        <p:nvSpPr>
          <p:cNvPr id="10" name="TextBox 9">
            <a:extLst>
              <a:ext uri="{FF2B5EF4-FFF2-40B4-BE49-F238E27FC236}">
                <a16:creationId xmlns:a16="http://schemas.microsoft.com/office/drawing/2014/main" id="{70F154DC-E055-424F-8D5B-F2B864D91FF8}"/>
              </a:ext>
            </a:extLst>
          </p:cNvPr>
          <p:cNvSpPr txBox="1"/>
          <p:nvPr/>
        </p:nvSpPr>
        <p:spPr>
          <a:xfrm>
            <a:off x="4453163" y="4267644"/>
            <a:ext cx="1802855" cy="803416"/>
          </a:xfrm>
          <a:prstGeom prst="rect">
            <a:avLst/>
          </a:prstGeom>
          <a:noFill/>
          <a:ln w="28575">
            <a:noFill/>
          </a:ln>
        </p:spPr>
        <p:txBody>
          <a:bodyPr wrap="square" rtlCol="0">
            <a:noAutofit/>
          </a:bodyPr>
          <a:lstStyle/>
          <a:p>
            <a:r>
              <a:rPr lang="en-US" sz="2000">
                <a:latin typeface="Times New Roman" panose="02020603050405020304" pitchFamily="18" charset="0"/>
                <a:ea typeface="Amazon Ember" panose="020B0603020204020204" pitchFamily="34" charset="0"/>
                <a:cs typeface="Times New Roman" panose="02020603050405020304" pitchFamily="18" charset="0"/>
              </a:rPr>
              <a:t>Service availability</a:t>
            </a:r>
          </a:p>
        </p:txBody>
      </p:sp>
      <p:pic>
        <p:nvPicPr>
          <p:cNvPr id="11" name="Picture 10">
            <a:extLst>
              <a:ext uri="{FF2B5EF4-FFF2-40B4-BE49-F238E27FC236}">
                <a16:creationId xmlns:a16="http://schemas.microsoft.com/office/drawing/2014/main" id="{5D095401-F325-4C68-84C5-AE1544DC66B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2420748" y="3757258"/>
            <a:ext cx="2215545" cy="2215545"/>
          </a:xfrm>
          <a:prstGeom prst="rect">
            <a:avLst/>
          </a:prstGeom>
        </p:spPr>
      </p:pic>
      <p:pic>
        <p:nvPicPr>
          <p:cNvPr id="12" name="Picture 11">
            <a:extLst>
              <a:ext uri="{FF2B5EF4-FFF2-40B4-BE49-F238E27FC236}">
                <a16:creationId xmlns:a16="http://schemas.microsoft.com/office/drawing/2014/main" id="{C2AE40A4-90D6-41E2-B4B2-B1A58D513D6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6440127" y="3873215"/>
            <a:ext cx="2133255" cy="2133255"/>
          </a:xfrm>
          <a:prstGeom prst="rect">
            <a:avLst/>
          </a:prstGeom>
        </p:spPr>
      </p:pic>
      <p:pic>
        <p:nvPicPr>
          <p:cNvPr id="13" name="Picture 12">
            <a:extLst>
              <a:ext uri="{FF2B5EF4-FFF2-40B4-BE49-F238E27FC236}">
                <a16:creationId xmlns:a16="http://schemas.microsoft.com/office/drawing/2014/main" id="{1E568A09-C267-4A56-9230-2D7B1A68573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6283639" y="1497790"/>
            <a:ext cx="2316866" cy="2316866"/>
          </a:xfrm>
          <a:prstGeom prst="rect">
            <a:avLst/>
          </a:prstGeom>
        </p:spPr>
      </p:pic>
      <p:pic>
        <p:nvPicPr>
          <p:cNvPr id="14" name="Picture 13">
            <a:extLst>
              <a:ext uri="{FF2B5EF4-FFF2-40B4-BE49-F238E27FC236}">
                <a16:creationId xmlns:a16="http://schemas.microsoft.com/office/drawing/2014/main" id="{8ED963DC-D20B-4E78-AFDE-E705CA24DDA5}"/>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2578473" y="1616914"/>
            <a:ext cx="2035101" cy="2035101"/>
          </a:xfrm>
          <a:prstGeom prst="rect">
            <a:avLst/>
          </a:prstGeom>
          <a:effectLst/>
        </p:spPr>
      </p:pic>
      <p:sp>
        <p:nvSpPr>
          <p:cNvPr id="15" name="Oval 14">
            <a:extLst>
              <a:ext uri="{FF2B5EF4-FFF2-40B4-BE49-F238E27FC236}">
                <a16:creationId xmlns:a16="http://schemas.microsoft.com/office/drawing/2014/main" id="{D780A182-2B8D-438F-8515-96F3A126728C}"/>
              </a:ext>
            </a:extLst>
          </p:cNvPr>
          <p:cNvSpPr/>
          <p:nvPr/>
        </p:nvSpPr>
        <p:spPr>
          <a:xfrm>
            <a:off x="5755333" y="3419880"/>
            <a:ext cx="722100" cy="763729"/>
          </a:xfrm>
          <a:prstGeom prst="ellipse">
            <a:avLst/>
          </a:prstGeom>
          <a:solidFill>
            <a:schemeClr val="bg1"/>
          </a:solidFill>
          <a:ln>
            <a:solidFill>
              <a:schemeClr val="bg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5BA3BA57-0B28-48FA-BA00-C85BF6906D4B}"/>
              </a:ext>
            </a:extLst>
          </p:cNvPr>
          <p:cNvCxnSpPr/>
          <p:nvPr/>
        </p:nvCxnSpPr>
        <p:spPr>
          <a:xfrm flipV="1">
            <a:off x="6123687" y="1616914"/>
            <a:ext cx="0" cy="462854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7DA004-A557-4B9B-8C40-010FA4DD3A48}"/>
              </a:ext>
            </a:extLst>
          </p:cNvPr>
          <p:cNvCxnSpPr/>
          <p:nvPr/>
        </p:nvCxnSpPr>
        <p:spPr>
          <a:xfrm>
            <a:off x="2286438" y="3873215"/>
            <a:ext cx="7531100"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2E2731-1A7A-4CDC-B12F-0139B93D2F1D}"/>
              </a:ext>
            </a:extLst>
          </p:cNvPr>
          <p:cNvSpPr/>
          <p:nvPr/>
        </p:nvSpPr>
        <p:spPr>
          <a:xfrm>
            <a:off x="5744256" y="3516826"/>
            <a:ext cx="722100" cy="763729"/>
          </a:xfrm>
          <a:prstGeom prst="ellipse">
            <a:avLst/>
          </a:prstGeom>
          <a:solidFill>
            <a:schemeClr val="bg1"/>
          </a:solidFill>
          <a:ln>
            <a:solidFill>
              <a:schemeClr val="bg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3122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D711-3A05-4E1E-9D6B-9B86B420E6F7}"/>
              </a:ext>
            </a:extLst>
          </p:cNvPr>
          <p:cNvSpPr>
            <a:spLocks noGrp="1"/>
          </p:cNvSpPr>
          <p:nvPr>
            <p:ph type="title" idx="4294967295"/>
          </p:nvPr>
        </p:nvSpPr>
        <p:spPr>
          <a:xfrm>
            <a:off x="158839" y="32088"/>
            <a:ext cx="11874322" cy="1300766"/>
          </a:xfrm>
        </p:spPr>
        <p:txBody>
          <a:bodyPr>
            <a:normAutofit/>
          </a:bodyPr>
          <a:lstStyle/>
          <a:p>
            <a:pPr marL="0" lvl="0" indent="0">
              <a:spcAft>
                <a:spcPts val="1200"/>
              </a:spcAft>
              <a:buNone/>
              <a:defRPr/>
            </a:pPr>
            <a:r>
              <a:rPr lang="en-US" dirty="0">
                <a:solidFill>
                  <a:srgbClr val="FFFFFF"/>
                </a:solidFill>
                <a:latin typeface="Times New Roman" panose="02020603050405020304" pitchFamily="18" charset="0"/>
                <a:ea typeface="Amazon Ember" panose="020B0603020204020204" pitchFamily="34" charset="0"/>
                <a:cs typeface="Times New Roman" panose="02020603050405020304" pitchFamily="18" charset="0"/>
              </a:rPr>
              <a:t>Regions point to remember</a:t>
            </a:r>
          </a:p>
        </p:txBody>
      </p:sp>
      <p:sp>
        <p:nvSpPr>
          <p:cNvPr id="3" name="Date Placeholder 2">
            <a:extLst>
              <a:ext uri="{FF2B5EF4-FFF2-40B4-BE49-F238E27FC236}">
                <a16:creationId xmlns:a16="http://schemas.microsoft.com/office/drawing/2014/main" id="{24E5C000-AD80-451D-BB48-1E438F2EDCF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B8D4991E-C76F-4D54-A634-4280D75AB9A8}"/>
              </a:ext>
            </a:extLst>
          </p:cNvPr>
          <p:cNvSpPr>
            <a:spLocks noGrp="1"/>
          </p:cNvSpPr>
          <p:nvPr>
            <p:ph type="sldNum" sz="quarter" idx="4"/>
          </p:nvPr>
        </p:nvSpPr>
        <p:spPr/>
        <p:txBody>
          <a:bodyPr/>
          <a:lstStyle/>
          <a:p>
            <a:fld id="{9860EDB8-5305-433F-BE41-D7A86D811DB3}" type="slidenum">
              <a:rPr lang="en-US" smtClean="0"/>
              <a:pPr/>
              <a:t>15</a:t>
            </a:fld>
            <a:endParaRPr lang="en-US" dirty="0"/>
          </a:p>
        </p:txBody>
      </p:sp>
      <p:sp>
        <p:nvSpPr>
          <p:cNvPr id="6" name="Content Placeholder 5">
            <a:extLst>
              <a:ext uri="{FF2B5EF4-FFF2-40B4-BE49-F238E27FC236}">
                <a16:creationId xmlns:a16="http://schemas.microsoft.com/office/drawing/2014/main" id="{F7B7727F-07BB-4DD2-9DE1-C6BDBD87E7D4}"/>
              </a:ext>
            </a:extLst>
          </p:cNvPr>
          <p:cNvSpPr>
            <a:spLocks noGrp="1"/>
          </p:cNvSpPr>
          <p:nvPr>
            <p:ph sz="quarter" idx="4294967295"/>
          </p:nvPr>
        </p:nvSpPr>
        <p:spPr>
          <a:xfrm>
            <a:off x="172571" y="1418447"/>
            <a:ext cx="11846859" cy="5112846"/>
          </a:xfrm>
        </p:spPr>
        <p:txBody>
          <a:bodyPr>
            <a:normAutofit/>
          </a:bodyPr>
          <a:lstStyle/>
          <a:p>
            <a:r>
              <a:rPr lang="en-US" sz="2400" dirty="0">
                <a:latin typeface="Times New Roman" panose="02020603050405020304" pitchFamily="18" charset="0"/>
                <a:cs typeface="Times New Roman" panose="02020603050405020304" pitchFamily="18" charset="0"/>
              </a:rPr>
              <a:t>Each AWS Region consists of multiple, isolated, and physically separate Availability Zones within a geographic area.</a:t>
            </a:r>
          </a:p>
          <a:p>
            <a:r>
              <a:rPr lang="en-US" sz="2400" dirty="0">
                <a:latin typeface="Times New Roman" panose="02020603050405020304" pitchFamily="18" charset="0"/>
                <a:cs typeface="Times New Roman" panose="02020603050405020304" pitchFamily="18" charset="0"/>
              </a:rPr>
              <a:t> This achieves the greatest possible fault tolerance and stability. </a:t>
            </a:r>
          </a:p>
          <a:p>
            <a:r>
              <a:rPr lang="en-US" sz="2400" dirty="0">
                <a:latin typeface="Times New Roman" panose="02020603050405020304" pitchFamily="18" charset="0"/>
                <a:cs typeface="Times New Roman" panose="02020603050405020304" pitchFamily="18" charset="0"/>
              </a:rPr>
              <a:t> In your account, you determine which Regions you need.</a:t>
            </a:r>
          </a:p>
          <a:p>
            <a:r>
              <a:rPr lang="en-US" sz="2400" dirty="0">
                <a:latin typeface="Times New Roman" panose="02020603050405020304" pitchFamily="18" charset="0"/>
                <a:cs typeface="Times New Roman" panose="02020603050405020304" pitchFamily="18" charset="0"/>
              </a:rPr>
              <a:t> When you view your resources, you see only the resources that are tied to the Region that you specify in the console.</a:t>
            </a:r>
          </a:p>
          <a:p>
            <a:r>
              <a:rPr lang="en-US" sz="2400" dirty="0">
                <a:latin typeface="Times New Roman" panose="02020603050405020304" pitchFamily="18" charset="0"/>
                <a:cs typeface="Times New Roman" panose="02020603050405020304" pitchFamily="18" charset="0"/>
              </a:rPr>
              <a:t> This is because Regions are isolated from each other and AWS doesn’t automatically replicate resources across Regions.</a:t>
            </a:r>
          </a:p>
          <a:p>
            <a:r>
              <a:rPr lang="en-US" sz="2400" dirty="0">
                <a:latin typeface="Times New Roman" panose="02020603050405020304" pitchFamily="18" charset="0"/>
                <a:cs typeface="Times New Roman" panose="02020603050405020304" pitchFamily="18" charset="0"/>
              </a:rPr>
              <a:t> You can run applications and workloads from a Region to reduce latency to end users.</a:t>
            </a:r>
          </a:p>
          <a:p>
            <a:r>
              <a:rPr lang="en-US" sz="2400" dirty="0">
                <a:latin typeface="Times New Roman" panose="02020603050405020304" pitchFamily="18" charset="0"/>
                <a:cs typeface="Times New Roman" panose="02020603050405020304" pitchFamily="18" charset="0"/>
              </a:rPr>
              <a:t> You can do this while avoiding the upfront expenses, long-term commitments, and scaling challenges associated with maintaining and operating a global infrastructure.</a:t>
            </a:r>
          </a:p>
          <a:p>
            <a:pPr>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007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82B8-CF53-4CBA-AF97-B1D9525D044E}"/>
              </a:ext>
            </a:extLst>
          </p:cNvPr>
          <p:cNvSpPr>
            <a:spLocks noGrp="1"/>
          </p:cNvSpPr>
          <p:nvPr>
            <p:ph type="title" idx="4294967295"/>
          </p:nvPr>
        </p:nvSpPr>
        <p:spPr>
          <a:xfrm>
            <a:off x="158839" y="32088"/>
            <a:ext cx="11874322" cy="1300766"/>
          </a:xfrm>
        </p:spPr>
        <p:txBody>
          <a:bodyPr>
            <a:normAutofit/>
          </a:bodyPr>
          <a:lstStyle/>
          <a:p>
            <a:r>
              <a:rPr lang="en-US" dirty="0">
                <a:latin typeface="Times New Roman" panose="02020603050405020304" pitchFamily="18" charset="0"/>
                <a:cs typeface="Times New Roman" panose="02020603050405020304" pitchFamily="18" charset="0"/>
              </a:rPr>
              <a:t>Availability Zones (AZ)</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0E353ED3-28B3-45FA-B950-C4E0BE3E992B}"/>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2795FCF9-0013-441C-9684-BC600EFAF5BC}"/>
              </a:ext>
            </a:extLst>
          </p:cNvPr>
          <p:cNvSpPr>
            <a:spLocks noGrp="1"/>
          </p:cNvSpPr>
          <p:nvPr>
            <p:ph type="sldNum" sz="quarter" idx="4"/>
          </p:nvPr>
        </p:nvSpPr>
        <p:spPr/>
        <p:txBody>
          <a:bodyPr/>
          <a:lstStyle/>
          <a:p>
            <a:fld id="{9860EDB8-5305-433F-BE41-D7A86D811DB3}" type="slidenum">
              <a:rPr lang="en-US" smtClean="0"/>
              <a:pPr/>
              <a:t>16</a:t>
            </a:fld>
            <a:endParaRPr lang="en-US" dirty="0"/>
          </a:p>
        </p:txBody>
      </p:sp>
      <p:grpSp>
        <p:nvGrpSpPr>
          <p:cNvPr id="7" name="Group 6">
            <a:extLst>
              <a:ext uri="{FF2B5EF4-FFF2-40B4-BE49-F238E27FC236}">
                <a16:creationId xmlns:a16="http://schemas.microsoft.com/office/drawing/2014/main" id="{75E78DE2-8463-4E82-AEC1-F94EE40A64F0}"/>
              </a:ext>
            </a:extLst>
          </p:cNvPr>
          <p:cNvGrpSpPr/>
          <p:nvPr/>
        </p:nvGrpSpPr>
        <p:grpSpPr>
          <a:xfrm>
            <a:off x="3804706" y="1698824"/>
            <a:ext cx="7529156" cy="2164468"/>
            <a:chOff x="2611647" y="1788100"/>
            <a:chExt cx="7529156" cy="2164468"/>
          </a:xfrm>
        </p:grpSpPr>
        <p:pic>
          <p:nvPicPr>
            <p:cNvPr id="8" name="Picture 7">
              <a:extLst>
                <a:ext uri="{FF2B5EF4-FFF2-40B4-BE49-F238E27FC236}">
                  <a16:creationId xmlns:a16="http://schemas.microsoft.com/office/drawing/2014/main" id="{1D2DB261-113B-4737-AA50-793ED936A7D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a:stretch/>
          </p:blipFill>
          <p:spPr>
            <a:xfrm>
              <a:off x="5869820" y="1788656"/>
              <a:ext cx="4270983" cy="2163356"/>
            </a:xfrm>
            <a:prstGeom prst="rect">
              <a:avLst/>
            </a:prstGeom>
          </p:spPr>
        </p:pic>
        <p:grpSp>
          <p:nvGrpSpPr>
            <p:cNvPr id="9" name="Group 8">
              <a:extLst>
                <a:ext uri="{FF2B5EF4-FFF2-40B4-BE49-F238E27FC236}">
                  <a16:creationId xmlns:a16="http://schemas.microsoft.com/office/drawing/2014/main" id="{DE151095-B917-4265-904D-D16715B1FBF2}"/>
                </a:ext>
              </a:extLst>
            </p:cNvPr>
            <p:cNvGrpSpPr/>
            <p:nvPr/>
          </p:nvGrpSpPr>
          <p:grpSpPr>
            <a:xfrm>
              <a:off x="4590005" y="1793830"/>
              <a:ext cx="1845337" cy="2153009"/>
              <a:chOff x="6293753" y="1628402"/>
              <a:chExt cx="1562710" cy="2153009"/>
            </a:xfrm>
          </p:grpSpPr>
          <p:cxnSp>
            <p:nvCxnSpPr>
              <p:cNvPr id="19" name="Straight Connector 16">
                <a:extLst>
                  <a:ext uri="{FF2B5EF4-FFF2-40B4-BE49-F238E27FC236}">
                    <a16:creationId xmlns:a16="http://schemas.microsoft.com/office/drawing/2014/main" id="{3688186E-AAF7-4765-ADC7-5D7722914478}"/>
                  </a:ext>
                </a:extLst>
              </p:cNvPr>
              <p:cNvCxnSpPr>
                <a:cxnSpLocks/>
              </p:cNvCxnSpPr>
              <p:nvPr/>
            </p:nvCxnSpPr>
            <p:spPr>
              <a:xfrm flipH="1" flipV="1">
                <a:off x="6306009" y="1628402"/>
                <a:ext cx="1499440" cy="870387"/>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8">
                <a:extLst>
                  <a:ext uri="{FF2B5EF4-FFF2-40B4-BE49-F238E27FC236}">
                    <a16:creationId xmlns:a16="http://schemas.microsoft.com/office/drawing/2014/main" id="{973C3FFC-023F-4583-AD07-0A344159F048}"/>
                  </a:ext>
                </a:extLst>
              </p:cNvPr>
              <p:cNvCxnSpPr>
                <a:cxnSpLocks/>
              </p:cNvCxnSpPr>
              <p:nvPr/>
            </p:nvCxnSpPr>
            <p:spPr>
              <a:xfrm flipV="1">
                <a:off x="6293753" y="2502746"/>
                <a:ext cx="1562710" cy="1278665"/>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9E0A3765-C8C3-4335-BAEC-ED9FE7F4A88E}"/>
                </a:ext>
              </a:extLst>
            </p:cNvPr>
            <p:cNvGrpSpPr/>
            <p:nvPr/>
          </p:nvGrpSpPr>
          <p:grpSpPr>
            <a:xfrm>
              <a:off x="2611647" y="1788100"/>
              <a:ext cx="1982930" cy="2164468"/>
              <a:chOff x="2611647" y="1789568"/>
              <a:chExt cx="1982930" cy="2164468"/>
            </a:xfrm>
          </p:grpSpPr>
          <p:cxnSp>
            <p:nvCxnSpPr>
              <p:cNvPr id="11" name="Straight Connector 31">
                <a:extLst>
                  <a:ext uri="{FF2B5EF4-FFF2-40B4-BE49-F238E27FC236}">
                    <a16:creationId xmlns:a16="http://schemas.microsoft.com/office/drawing/2014/main" id="{94598753-8DFC-4EB7-B975-A31700BF736B}"/>
                  </a:ext>
                </a:extLst>
              </p:cNvPr>
              <p:cNvCxnSpPr>
                <a:stCxn id="12" idx="0"/>
                <a:endCxn id="13" idx="4"/>
              </p:cNvCxnSpPr>
              <p:nvPr/>
            </p:nvCxnSpPr>
            <p:spPr>
              <a:xfrm flipH="1" flipV="1">
                <a:off x="3284472" y="2252423"/>
                <a:ext cx="0" cy="126284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Oval 3">
                <a:extLst>
                  <a:ext uri="{FF2B5EF4-FFF2-40B4-BE49-F238E27FC236}">
                    <a16:creationId xmlns:a16="http://schemas.microsoft.com/office/drawing/2014/main" id="{C149CE26-1294-4A96-A22A-7D754308DAB3}"/>
                  </a:ext>
                </a:extLst>
              </p:cNvPr>
              <p:cNvSpPr/>
              <p:nvPr/>
            </p:nvSpPr>
            <p:spPr>
              <a:xfrm flipH="1">
                <a:off x="3056036" y="3515269"/>
                <a:ext cx="456872" cy="316208"/>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AZ</a:t>
                </a:r>
                <a:endParaRPr kumimoji="0" lang="en-US" sz="144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Oval 4">
                <a:extLst>
                  <a:ext uri="{FF2B5EF4-FFF2-40B4-BE49-F238E27FC236}">
                    <a16:creationId xmlns:a16="http://schemas.microsoft.com/office/drawing/2014/main" id="{F5702946-2D52-444D-A2D9-ECA33361D6EE}"/>
                  </a:ext>
                </a:extLst>
              </p:cNvPr>
              <p:cNvSpPr/>
              <p:nvPr/>
            </p:nvSpPr>
            <p:spPr>
              <a:xfrm flipH="1">
                <a:off x="3056036" y="1936216"/>
                <a:ext cx="456872" cy="316208"/>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AZ</a:t>
                </a:r>
                <a:endParaRPr kumimoji="0" lang="en-US" sz="144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Oval 5">
                <a:extLst>
                  <a:ext uri="{FF2B5EF4-FFF2-40B4-BE49-F238E27FC236}">
                    <a16:creationId xmlns:a16="http://schemas.microsoft.com/office/drawing/2014/main" id="{6ED43C88-9063-4B0A-B116-8F7F989D5475}"/>
                  </a:ext>
                </a:extLst>
              </p:cNvPr>
              <p:cNvSpPr/>
              <p:nvPr/>
            </p:nvSpPr>
            <p:spPr>
              <a:xfrm flipH="1">
                <a:off x="3916706" y="2724754"/>
                <a:ext cx="456872" cy="316208"/>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AZ</a:t>
                </a:r>
                <a:endParaRPr kumimoji="0" lang="en-US" sz="144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1">
                <a:extLst>
                  <a:ext uri="{FF2B5EF4-FFF2-40B4-BE49-F238E27FC236}">
                    <a16:creationId xmlns:a16="http://schemas.microsoft.com/office/drawing/2014/main" id="{0152D600-F0A4-4B04-B02E-EBB09DBCDBB8}"/>
                  </a:ext>
                </a:extLst>
              </p:cNvPr>
              <p:cNvSpPr/>
              <p:nvPr/>
            </p:nvSpPr>
            <p:spPr>
              <a:xfrm flipH="1">
                <a:off x="2616146" y="1801027"/>
                <a:ext cx="1978431" cy="2153009"/>
              </a:xfrm>
              <a:prstGeom prst="rect">
                <a:avLst/>
              </a:prstGeom>
              <a:noFill/>
              <a:ln w="25400">
                <a:solidFill>
                  <a:schemeClr val="accent4">
                    <a:lumMod val="75000"/>
                  </a:schemeClr>
                </a:solidFill>
                <a:prstDash val="sysDot"/>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 name="Straight Connector 105">
                <a:extLst>
                  <a:ext uri="{FF2B5EF4-FFF2-40B4-BE49-F238E27FC236}">
                    <a16:creationId xmlns:a16="http://schemas.microsoft.com/office/drawing/2014/main" id="{E2086C23-89B7-4474-825B-916C05FA5E01}"/>
                  </a:ext>
                </a:extLst>
              </p:cNvPr>
              <p:cNvCxnSpPr>
                <a:cxnSpLocks/>
                <a:stCxn id="12" idx="2"/>
                <a:endCxn id="14" idx="4"/>
              </p:cNvCxnSpPr>
              <p:nvPr/>
            </p:nvCxnSpPr>
            <p:spPr>
              <a:xfrm flipV="1">
                <a:off x="3512908" y="3040962"/>
                <a:ext cx="632234" cy="6324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08">
                <a:extLst>
                  <a:ext uri="{FF2B5EF4-FFF2-40B4-BE49-F238E27FC236}">
                    <a16:creationId xmlns:a16="http://schemas.microsoft.com/office/drawing/2014/main" id="{778CA110-631B-426D-8CD4-6EEDD05DFD98}"/>
                  </a:ext>
                </a:extLst>
              </p:cNvPr>
              <p:cNvCxnSpPr>
                <a:cxnSpLocks/>
                <a:stCxn id="14" idx="0"/>
                <a:endCxn id="13" idx="2"/>
              </p:cNvCxnSpPr>
              <p:nvPr/>
            </p:nvCxnSpPr>
            <p:spPr>
              <a:xfrm flipH="1" flipV="1">
                <a:off x="3512908" y="2094320"/>
                <a:ext cx="632234" cy="63043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8" name="Graphic 25">
                <a:extLst>
                  <a:ext uri="{FF2B5EF4-FFF2-40B4-BE49-F238E27FC236}">
                    <a16:creationId xmlns:a16="http://schemas.microsoft.com/office/drawing/2014/main" id="{75916B3D-B6B4-4258-9111-47A81E724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647" y="178956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 name="Group 20">
            <a:extLst>
              <a:ext uri="{FF2B5EF4-FFF2-40B4-BE49-F238E27FC236}">
                <a16:creationId xmlns:a16="http://schemas.microsoft.com/office/drawing/2014/main" id="{63B3D79A-4B0F-41C9-9484-5A9E953BE1F3}"/>
              </a:ext>
            </a:extLst>
          </p:cNvPr>
          <p:cNvGrpSpPr/>
          <p:nvPr/>
        </p:nvGrpSpPr>
        <p:grpSpPr>
          <a:xfrm>
            <a:off x="3831107" y="4210181"/>
            <a:ext cx="4521200" cy="1999616"/>
            <a:chOff x="6604000" y="4272262"/>
            <a:chExt cx="4521200" cy="1999616"/>
          </a:xfrm>
        </p:grpSpPr>
        <p:grpSp>
          <p:nvGrpSpPr>
            <p:cNvPr id="22" name="Group 21">
              <a:extLst>
                <a:ext uri="{FF2B5EF4-FFF2-40B4-BE49-F238E27FC236}">
                  <a16:creationId xmlns:a16="http://schemas.microsoft.com/office/drawing/2014/main" id="{4BC83C8D-CC80-48E7-BCC1-3F9AAFA60068}"/>
                </a:ext>
              </a:extLst>
            </p:cNvPr>
            <p:cNvGrpSpPr/>
            <p:nvPr/>
          </p:nvGrpSpPr>
          <p:grpSpPr>
            <a:xfrm>
              <a:off x="8291458" y="4866996"/>
              <a:ext cx="1261884" cy="1188720"/>
              <a:chOff x="3988737" y="4139252"/>
              <a:chExt cx="1261884" cy="1188720"/>
            </a:xfrm>
          </p:grpSpPr>
          <p:sp>
            <p:nvSpPr>
              <p:cNvPr id="32" name="Rectangle 279">
                <a:extLst>
                  <a:ext uri="{FF2B5EF4-FFF2-40B4-BE49-F238E27FC236}">
                    <a16:creationId xmlns:a16="http://schemas.microsoft.com/office/drawing/2014/main" id="{8A0A6462-D44B-4C94-A7BA-4F4F9B736450}"/>
                  </a:ext>
                </a:extLst>
              </p:cNvPr>
              <p:cNvSpPr>
                <a:spLocks noChangeAspect="1"/>
              </p:cNvSpPr>
              <p:nvPr/>
            </p:nvSpPr>
            <p:spPr>
              <a:xfrm>
                <a:off x="3993715" y="4139252"/>
                <a:ext cx="1188720" cy="1188720"/>
              </a:xfrm>
              <a:prstGeom prst="rect">
                <a:avLst/>
              </a:prstGeom>
              <a:noFill/>
              <a:ln w="25400">
                <a:solidFill>
                  <a:schemeClr val="tx2">
                    <a:lumMod val="75000"/>
                  </a:schemeClr>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72">
                <a:extLst>
                  <a:ext uri="{FF2B5EF4-FFF2-40B4-BE49-F238E27FC236}">
                    <a16:creationId xmlns:a16="http://schemas.microsoft.com/office/drawing/2014/main" id="{5C0F37FD-E030-4D04-B1D2-85330E8F35DB}"/>
                  </a:ext>
                </a:extLst>
              </p:cNvPr>
              <p:cNvSpPr txBox="1"/>
              <p:nvPr/>
            </p:nvSpPr>
            <p:spPr>
              <a:xfrm>
                <a:off x="3988737" y="4967778"/>
                <a:ext cx="1261884" cy="338554"/>
              </a:xfrm>
              <a:prstGeom prst="rect">
                <a:avLst/>
              </a:prstGeom>
              <a:noFill/>
            </p:spPr>
            <p:txBody>
              <a:bodyPr wrap="none" rtlCol="0">
                <a:spAutoFit/>
              </a:bodyPr>
              <a:lstStyle/>
              <a:p>
                <a:pPr marL="0" marR="0" lvl="0" indent="0" algn="l" defTabSz="109725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Data center</a:t>
                </a:r>
              </a:p>
            </p:txBody>
          </p:sp>
          <p:pic>
            <p:nvPicPr>
              <p:cNvPr id="34" name="Picture 224">
                <a:extLst>
                  <a:ext uri="{FF2B5EF4-FFF2-40B4-BE49-F238E27FC236}">
                    <a16:creationId xmlns:a16="http://schemas.microsoft.com/office/drawing/2014/main" id="{521A10B0-42DB-467E-B8EF-EF39E8234043}"/>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95004" y="4205879"/>
                <a:ext cx="882534" cy="708700"/>
              </a:xfrm>
              <a:prstGeom prst="rect">
                <a:avLst/>
              </a:prstGeom>
            </p:spPr>
          </p:pic>
        </p:grpSp>
        <p:grpSp>
          <p:nvGrpSpPr>
            <p:cNvPr id="23" name="Group 22">
              <a:extLst>
                <a:ext uri="{FF2B5EF4-FFF2-40B4-BE49-F238E27FC236}">
                  <a16:creationId xmlns:a16="http://schemas.microsoft.com/office/drawing/2014/main" id="{63331952-A699-4BAE-8DBF-2758344D4D72}"/>
                </a:ext>
              </a:extLst>
            </p:cNvPr>
            <p:cNvGrpSpPr/>
            <p:nvPr/>
          </p:nvGrpSpPr>
          <p:grpSpPr>
            <a:xfrm>
              <a:off x="9630159" y="4886394"/>
              <a:ext cx="1261884" cy="1188720"/>
              <a:chOff x="5308679" y="4149652"/>
              <a:chExt cx="1261884" cy="1188720"/>
            </a:xfrm>
          </p:grpSpPr>
          <p:sp>
            <p:nvSpPr>
              <p:cNvPr id="29" name="Rectangle 508">
                <a:extLst>
                  <a:ext uri="{FF2B5EF4-FFF2-40B4-BE49-F238E27FC236}">
                    <a16:creationId xmlns:a16="http://schemas.microsoft.com/office/drawing/2014/main" id="{6655AC00-6DAB-48C1-A7FB-2D92ADC1E5EF}"/>
                  </a:ext>
                </a:extLst>
              </p:cNvPr>
              <p:cNvSpPr>
                <a:spLocks noChangeAspect="1"/>
              </p:cNvSpPr>
              <p:nvPr/>
            </p:nvSpPr>
            <p:spPr>
              <a:xfrm>
                <a:off x="5319726" y="4149652"/>
                <a:ext cx="1188720" cy="1188720"/>
              </a:xfrm>
              <a:prstGeom prst="rect">
                <a:avLst/>
              </a:prstGeom>
              <a:noFill/>
              <a:ln w="25400">
                <a:solidFill>
                  <a:schemeClr val="tx2">
                    <a:lumMod val="75000"/>
                  </a:schemeClr>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506">
                <a:extLst>
                  <a:ext uri="{FF2B5EF4-FFF2-40B4-BE49-F238E27FC236}">
                    <a16:creationId xmlns:a16="http://schemas.microsoft.com/office/drawing/2014/main" id="{AE13ACED-3E42-4029-BFA6-816585DB3370}"/>
                  </a:ext>
                </a:extLst>
              </p:cNvPr>
              <p:cNvSpPr txBox="1"/>
              <p:nvPr/>
            </p:nvSpPr>
            <p:spPr>
              <a:xfrm>
                <a:off x="5308679" y="4958780"/>
                <a:ext cx="1261884" cy="338554"/>
              </a:xfrm>
              <a:prstGeom prst="rect">
                <a:avLst/>
              </a:prstGeom>
              <a:noFill/>
            </p:spPr>
            <p:txBody>
              <a:bodyPr wrap="none" rtlCol="0">
                <a:spAutoFit/>
              </a:bodyPr>
              <a:lstStyle/>
              <a:p>
                <a:pPr marL="0" marR="0" lvl="0" indent="0" algn="l" defTabSz="109725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Data center</a:t>
                </a:r>
              </a:p>
            </p:txBody>
          </p:sp>
          <p:pic>
            <p:nvPicPr>
              <p:cNvPr id="31" name="Picture 225">
                <a:extLst>
                  <a:ext uri="{FF2B5EF4-FFF2-40B4-BE49-F238E27FC236}">
                    <a16:creationId xmlns:a16="http://schemas.microsoft.com/office/drawing/2014/main" id="{6A05487F-CA06-4D68-9F4B-FDFBCB4CEC9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07120" y="4205797"/>
                <a:ext cx="915027" cy="712758"/>
              </a:xfrm>
              <a:prstGeom prst="rect">
                <a:avLst/>
              </a:prstGeom>
            </p:spPr>
          </p:pic>
        </p:grpSp>
        <p:grpSp>
          <p:nvGrpSpPr>
            <p:cNvPr id="24" name="Group 23">
              <a:extLst>
                <a:ext uri="{FF2B5EF4-FFF2-40B4-BE49-F238E27FC236}">
                  <a16:creationId xmlns:a16="http://schemas.microsoft.com/office/drawing/2014/main" id="{CFE00694-EC97-47CF-8334-BE645051733F}"/>
                </a:ext>
              </a:extLst>
            </p:cNvPr>
            <p:cNvGrpSpPr/>
            <p:nvPr/>
          </p:nvGrpSpPr>
          <p:grpSpPr>
            <a:xfrm>
              <a:off x="6909854" y="4866995"/>
              <a:ext cx="1274064" cy="1188720"/>
              <a:chOff x="2679440" y="4665292"/>
              <a:chExt cx="1151274" cy="1070065"/>
            </a:xfrm>
          </p:grpSpPr>
          <p:sp>
            <p:nvSpPr>
              <p:cNvPr id="26" name="Rectangle 461">
                <a:extLst>
                  <a:ext uri="{FF2B5EF4-FFF2-40B4-BE49-F238E27FC236}">
                    <a16:creationId xmlns:a16="http://schemas.microsoft.com/office/drawing/2014/main" id="{A8D4B1AC-D2A8-4DD1-B95C-28E3BFAFA001}"/>
                  </a:ext>
                </a:extLst>
              </p:cNvPr>
              <p:cNvSpPr>
                <a:spLocks noChangeAspect="1"/>
              </p:cNvSpPr>
              <p:nvPr/>
            </p:nvSpPr>
            <p:spPr>
              <a:xfrm>
                <a:off x="2679440" y="4665292"/>
                <a:ext cx="1074155" cy="1070065"/>
              </a:xfrm>
              <a:prstGeom prst="rect">
                <a:avLst/>
              </a:prstGeom>
              <a:noFill/>
              <a:ln w="25400">
                <a:solidFill>
                  <a:schemeClr val="tx2">
                    <a:lumMod val="75000"/>
                  </a:schemeClr>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marL="0" marR="0" lvl="0" indent="0" algn="ctr" defTabSz="1097253"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459">
                <a:extLst>
                  <a:ext uri="{FF2B5EF4-FFF2-40B4-BE49-F238E27FC236}">
                    <a16:creationId xmlns:a16="http://schemas.microsoft.com/office/drawing/2014/main" id="{0A4B360F-20FD-4ED0-A092-5DCA2107E9A5}"/>
                  </a:ext>
                </a:extLst>
              </p:cNvPr>
              <p:cNvSpPr txBox="1"/>
              <p:nvPr/>
            </p:nvSpPr>
            <p:spPr>
              <a:xfrm>
                <a:off x="2690446" y="5394221"/>
                <a:ext cx="1140268" cy="304760"/>
              </a:xfrm>
              <a:prstGeom prst="rect">
                <a:avLst/>
              </a:prstGeom>
              <a:noFill/>
            </p:spPr>
            <p:txBody>
              <a:bodyPr wrap="none" rtlCol="0">
                <a:spAutoFit/>
              </a:bodyPr>
              <a:lstStyle/>
              <a:p>
                <a:pPr marL="0" marR="0" lvl="0" indent="0" algn="l" defTabSz="109725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Data center</a:t>
                </a:r>
              </a:p>
            </p:txBody>
          </p:sp>
          <p:pic>
            <p:nvPicPr>
              <p:cNvPr id="28" name="Picture 227">
                <a:extLst>
                  <a:ext uri="{FF2B5EF4-FFF2-40B4-BE49-F238E27FC236}">
                    <a16:creationId xmlns:a16="http://schemas.microsoft.com/office/drawing/2014/main" id="{B70F9D25-F61C-4BFF-894F-DEB1AE0909CA}"/>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51442" y="4723960"/>
                <a:ext cx="911598" cy="638700"/>
              </a:xfrm>
              <a:prstGeom prst="rect">
                <a:avLst/>
              </a:prstGeom>
            </p:spPr>
          </p:pic>
        </p:grpSp>
        <p:sp>
          <p:nvSpPr>
            <p:cNvPr id="25" name="Rectangle 24">
              <a:extLst>
                <a:ext uri="{FF2B5EF4-FFF2-40B4-BE49-F238E27FC236}">
                  <a16:creationId xmlns:a16="http://schemas.microsoft.com/office/drawing/2014/main" id="{9795A919-7E96-41EB-BE54-AFB82DC20AE0}"/>
                </a:ext>
              </a:extLst>
            </p:cNvPr>
            <p:cNvSpPr/>
            <p:nvPr/>
          </p:nvSpPr>
          <p:spPr>
            <a:xfrm>
              <a:off x="6604000" y="4272262"/>
              <a:ext cx="4521200" cy="1999616"/>
            </a:xfrm>
            <a:prstGeom prst="rect">
              <a:avLst/>
            </a:prstGeom>
            <a:noFill/>
            <a:ln w="254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dirty="0">
                  <a:solidFill>
                    <a:schemeClr val="accent4">
                      <a:lumMod val="50000"/>
                    </a:schemeClr>
                  </a:solidFill>
                  <a:latin typeface="Amazon Ember" panose="020B0603020204020204" pitchFamily="34" charset="0"/>
                  <a:ea typeface="Amazon Ember" panose="020B0603020204020204" pitchFamily="34" charset="0"/>
                  <a:cs typeface="Amazon Ember" panose="020B0603020204020204" pitchFamily="34" charset="0"/>
                </a:rPr>
                <a:t>Availability Zone (AZ)</a:t>
              </a:r>
            </a:p>
          </p:txBody>
        </p:sp>
      </p:grpSp>
      <p:sp>
        <p:nvSpPr>
          <p:cNvPr id="35" name="Text Placeholder 2">
            <a:extLst>
              <a:ext uri="{FF2B5EF4-FFF2-40B4-BE49-F238E27FC236}">
                <a16:creationId xmlns:a16="http://schemas.microsoft.com/office/drawing/2014/main" id="{95260D92-63E7-4277-8C1C-719D27285EF2}"/>
              </a:ext>
            </a:extLst>
          </p:cNvPr>
          <p:cNvSpPr txBox="1">
            <a:spLocks/>
          </p:cNvSpPr>
          <p:nvPr/>
        </p:nvSpPr>
        <p:spPr>
          <a:xfrm>
            <a:off x="154546" y="2063589"/>
            <a:ext cx="3133184" cy="3929281"/>
          </a:xfrm>
          <a:prstGeom prst="rect">
            <a:avLst/>
          </a:prstGeom>
        </p:spPr>
        <p:txBody>
          <a:bodyPr vert="horz" wrap="square" lIns="91440" tIns="45720" rIns="45720" bIns="45720" rtlCol="0" anchor="ctr">
            <a:spAutoFit/>
          </a:bodyPr>
          <a:lstStyle>
            <a:lvl1pPr marL="120650" indent="-120650" algn="l" defTabSz="914400" rtl="0" eaLnBrk="1" latinLnBrk="0" hangingPunct="1">
              <a:lnSpc>
                <a:spcPct val="90000"/>
              </a:lnSpc>
              <a:spcBef>
                <a:spcPts val="1000"/>
              </a:spcBef>
              <a:buFont typeface="Arial" panose="020B0604020202020204" pitchFamily="34" charset="0"/>
              <a:buChar char="•"/>
              <a:tabLst/>
              <a:defRPr sz="16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Availability Zones are:</a:t>
            </a:r>
          </a:p>
          <a:p>
            <a:r>
              <a:rPr lang="en-US" sz="2400" dirty="0">
                <a:latin typeface="Times New Roman" panose="02020603050405020304" pitchFamily="18" charset="0"/>
                <a:cs typeface="Times New Roman" panose="02020603050405020304" pitchFamily="18" charset="0"/>
              </a:rPr>
              <a:t>Data centers in a Region </a:t>
            </a:r>
          </a:p>
          <a:p>
            <a:r>
              <a:rPr lang="en-US" sz="2400" dirty="0">
                <a:latin typeface="Times New Roman" panose="02020603050405020304" pitchFamily="18" charset="0"/>
                <a:cs typeface="Times New Roman" panose="02020603050405020304" pitchFamily="18" charset="0"/>
              </a:rPr>
              <a:t>Designed for fault isolation</a:t>
            </a:r>
          </a:p>
          <a:p>
            <a:r>
              <a:rPr lang="en-US" sz="2400" dirty="0">
                <a:latin typeface="Times New Roman" panose="02020603050405020304" pitchFamily="18" charset="0"/>
                <a:cs typeface="Times New Roman" panose="02020603050405020304" pitchFamily="18" charset="0"/>
              </a:rPr>
              <a:t>Interconnected using high-speed private links</a:t>
            </a:r>
          </a:p>
          <a:p>
            <a:r>
              <a:rPr lang="en-US" sz="2400" dirty="0">
                <a:latin typeface="Times New Roman" panose="02020603050405020304" pitchFamily="18" charset="0"/>
                <a:cs typeface="Times New Roman" panose="02020603050405020304" pitchFamily="18" charset="0"/>
              </a:rPr>
              <a:t>Used to achieve high availability</a:t>
            </a:r>
          </a:p>
        </p:txBody>
      </p:sp>
    </p:spTree>
    <p:extLst>
      <p:ext uri="{BB962C8B-B14F-4D97-AF65-F5344CB8AC3E}">
        <p14:creationId xmlns:p14="http://schemas.microsoft.com/office/powerpoint/2010/main" val="34806876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80FB-3D2F-479C-ADB9-3A1114C7CF74}"/>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Availability Zones </a:t>
            </a:r>
            <a:r>
              <a:rPr lang="en-US" sz="4400" dirty="0">
                <a:solidFill>
                  <a:srgbClr val="FFFFFF"/>
                </a:solidFill>
                <a:latin typeface="Times New Roman" panose="02020603050405020304" pitchFamily="18" charset="0"/>
                <a:ea typeface="Amazon Ember" panose="020B0603020204020204" pitchFamily="34" charset="0"/>
                <a:cs typeface="Times New Roman" panose="02020603050405020304" pitchFamily="18" charset="0"/>
              </a:rPr>
              <a:t>point to remember</a:t>
            </a:r>
            <a:endParaRPr lang="en-IN" dirty="0"/>
          </a:p>
        </p:txBody>
      </p:sp>
      <p:sp>
        <p:nvSpPr>
          <p:cNvPr id="3" name="Date Placeholder 2">
            <a:extLst>
              <a:ext uri="{FF2B5EF4-FFF2-40B4-BE49-F238E27FC236}">
                <a16:creationId xmlns:a16="http://schemas.microsoft.com/office/drawing/2014/main" id="{4FEF62A6-8EB4-4E82-BDFD-340B270DC17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1B856EDA-CFB6-4623-B682-4358075AE38D}"/>
              </a:ext>
            </a:extLst>
          </p:cNvPr>
          <p:cNvSpPr>
            <a:spLocks noGrp="1"/>
          </p:cNvSpPr>
          <p:nvPr>
            <p:ph type="sldNum" sz="quarter" idx="4"/>
          </p:nvPr>
        </p:nvSpPr>
        <p:spPr/>
        <p:txBody>
          <a:bodyPr/>
          <a:lstStyle/>
          <a:p>
            <a:fld id="{9860EDB8-5305-433F-BE41-D7A86D811DB3}" type="slidenum">
              <a:rPr lang="en-US" smtClean="0"/>
              <a:pPr/>
              <a:t>17</a:t>
            </a:fld>
            <a:endParaRPr lang="en-US" dirty="0"/>
          </a:p>
        </p:txBody>
      </p:sp>
      <p:sp>
        <p:nvSpPr>
          <p:cNvPr id="6" name="Content Placeholder 5">
            <a:extLst>
              <a:ext uri="{FF2B5EF4-FFF2-40B4-BE49-F238E27FC236}">
                <a16:creationId xmlns:a16="http://schemas.microsoft.com/office/drawing/2014/main" id="{E77D3847-EFF5-4CA2-9AB9-D43C06615A15}"/>
              </a:ext>
            </a:extLst>
          </p:cNvPr>
          <p:cNvSpPr>
            <a:spLocks noGrp="1"/>
          </p:cNvSpPr>
          <p:nvPr>
            <p:ph sz="quarter" idx="4294967295"/>
          </p:nvPr>
        </p:nvSpPr>
        <p:spPr>
          <a:xfrm>
            <a:off x="172571" y="1418447"/>
            <a:ext cx="11846859" cy="5112846"/>
          </a:xfrm>
        </p:spPr>
        <p:txBody>
          <a:bodyPr>
            <a:normAutofit/>
          </a:bodyPr>
          <a:lstStyle/>
          <a:p>
            <a:r>
              <a:rPr lang="en-US" sz="3200" b="0" i="0" kern="1200" dirty="0">
                <a:solidFill>
                  <a:schemeClr val="tx1"/>
                </a:solidFill>
                <a:latin typeface="Times New Roman" panose="02020603050405020304" pitchFamily="18" charset="0"/>
                <a:cs typeface="Times New Roman" panose="02020603050405020304" pitchFamily="18" charset="0"/>
              </a:rPr>
              <a:t>An Availability Zone (AZ) is one or more discrete data centers with redundant power, networking, and connectivity in an AWS Region.</a:t>
            </a:r>
          </a:p>
          <a:p>
            <a:r>
              <a:rPr lang="en-US" dirty="0">
                <a:latin typeface="Times New Roman" panose="02020603050405020304" pitchFamily="18" charset="0"/>
                <a:cs typeface="Times New Roman" panose="02020603050405020304" pitchFamily="18" charset="0"/>
              </a:rPr>
              <a:t>Availability Zones are multiple, isolated areas within a particular geographic location. </a:t>
            </a:r>
          </a:p>
          <a:p>
            <a:r>
              <a:rPr lang="en-US" dirty="0">
                <a:latin typeface="Times New Roman" panose="02020603050405020304" pitchFamily="18" charset="0"/>
                <a:cs typeface="Times New Roman" panose="02020603050405020304" pitchFamily="18" charset="0"/>
              </a:rPr>
              <a:t>When you launch an instance, you can select an Availability Zone or let AWS choose one for you. </a:t>
            </a:r>
          </a:p>
          <a:p>
            <a:r>
              <a:rPr lang="en-US" dirty="0">
                <a:latin typeface="Times New Roman" panose="02020603050405020304" pitchFamily="18" charset="0"/>
                <a:cs typeface="Times New Roman" panose="02020603050405020304" pitchFamily="18" charset="0"/>
              </a:rPr>
              <a:t>If you distribute your instances across multiple Availability Zones and one instance fails, you can design your application so that an instance in another Availability Zone can handle requests.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605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5068-536A-4512-A9C6-7496A1EFBC4C}"/>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Edge locations</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9C65201-0B45-4E1C-9486-5B2BBA34004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5A8A4617-22A9-42B1-9C88-C58FE078FAF1}"/>
              </a:ext>
            </a:extLst>
          </p:cNvPr>
          <p:cNvSpPr>
            <a:spLocks noGrp="1"/>
          </p:cNvSpPr>
          <p:nvPr>
            <p:ph type="sldNum" sz="quarter" idx="4"/>
          </p:nvPr>
        </p:nvSpPr>
        <p:spPr/>
        <p:txBody>
          <a:bodyPr/>
          <a:lstStyle/>
          <a:p>
            <a:fld id="{9860EDB8-5305-433F-BE41-D7A86D811DB3}" type="slidenum">
              <a:rPr lang="en-US" smtClean="0"/>
              <a:pPr/>
              <a:t>18</a:t>
            </a:fld>
            <a:endParaRPr lang="en-US" dirty="0"/>
          </a:p>
        </p:txBody>
      </p:sp>
      <p:graphicFrame>
        <p:nvGraphicFramePr>
          <p:cNvPr id="481" name="Object 480">
            <a:extLst>
              <a:ext uri="{FF2B5EF4-FFF2-40B4-BE49-F238E27FC236}">
                <a16:creationId xmlns:a16="http://schemas.microsoft.com/office/drawing/2014/main" id="{7BAC2300-6CDE-4B23-9714-10EFCB2B213E}"/>
              </a:ext>
            </a:extLst>
          </p:cNvPr>
          <p:cNvGraphicFramePr>
            <a:graphicFrameLocks noChangeAspect="1"/>
          </p:cNvGraphicFramePr>
          <p:nvPr>
            <p:extLst>
              <p:ext uri="{D42A27DB-BD31-4B8C-83A1-F6EECF244321}">
                <p14:modId xmlns:p14="http://schemas.microsoft.com/office/powerpoint/2010/main" val="559509460"/>
              </p:ext>
            </p:extLst>
          </p:nvPr>
        </p:nvGraphicFramePr>
        <p:xfrm>
          <a:off x="3564669" y="1730822"/>
          <a:ext cx="8249102" cy="4330931"/>
        </p:xfrm>
        <a:graphic>
          <a:graphicData uri="http://schemas.openxmlformats.org/presentationml/2006/ole">
            <mc:AlternateContent xmlns:mc="http://schemas.openxmlformats.org/markup-compatibility/2006">
              <mc:Choice xmlns:v="urn:schemas-microsoft-com:vml" Requires="v">
                <p:oleObj name="Bitmap Image" r:id="rId3" imgW="5823000" imgH="3187800" progId="Paint.Picture">
                  <p:embed/>
                </p:oleObj>
              </mc:Choice>
              <mc:Fallback>
                <p:oleObj name="Bitmap Image" r:id="rId3" imgW="5823000" imgH="3187800" progId="Paint.Picture">
                  <p:embed/>
                  <p:pic>
                    <p:nvPicPr>
                      <p:cNvPr id="481" name="Object 480">
                        <a:extLst>
                          <a:ext uri="{FF2B5EF4-FFF2-40B4-BE49-F238E27FC236}">
                            <a16:creationId xmlns:a16="http://schemas.microsoft.com/office/drawing/2014/main" id="{7BAC2300-6CDE-4B23-9714-10EFCB2B213E}"/>
                          </a:ext>
                        </a:extLst>
                      </p:cNvPr>
                      <p:cNvPicPr/>
                      <p:nvPr/>
                    </p:nvPicPr>
                    <p:blipFill>
                      <a:blip r:embed="rId4"/>
                      <a:stretch>
                        <a:fillRect/>
                      </a:stretch>
                    </p:blipFill>
                    <p:spPr>
                      <a:xfrm>
                        <a:off x="3564669" y="1730822"/>
                        <a:ext cx="8249102" cy="4330931"/>
                      </a:xfrm>
                      <a:prstGeom prst="rect">
                        <a:avLst/>
                      </a:prstGeom>
                    </p:spPr>
                  </p:pic>
                </p:oleObj>
              </mc:Fallback>
            </mc:AlternateContent>
          </a:graphicData>
        </a:graphic>
      </p:graphicFrame>
      <p:sp>
        <p:nvSpPr>
          <p:cNvPr id="483" name="TextBox 482">
            <a:extLst>
              <a:ext uri="{FF2B5EF4-FFF2-40B4-BE49-F238E27FC236}">
                <a16:creationId xmlns:a16="http://schemas.microsoft.com/office/drawing/2014/main" id="{56C89DF1-CC1A-43BB-AB22-B7840847DA2A}"/>
              </a:ext>
            </a:extLst>
          </p:cNvPr>
          <p:cNvSpPr txBox="1"/>
          <p:nvPr/>
        </p:nvSpPr>
        <p:spPr>
          <a:xfrm>
            <a:off x="3749272" y="6184122"/>
            <a:ext cx="7479586" cy="369332"/>
          </a:xfrm>
          <a:prstGeom prst="rect">
            <a:avLst/>
          </a:prstGeom>
          <a:noFill/>
        </p:spPr>
        <p:txBody>
          <a:bodyPr wrap="square">
            <a:spAutoFit/>
          </a:bodyPr>
          <a:lstStyle/>
          <a:p>
            <a:pPr marL="0" indent="0">
              <a:buNone/>
            </a:pPr>
            <a:r>
              <a:rPr lang="en-US" dirty="0" err="1"/>
              <a:t>Src</a:t>
            </a:r>
            <a:r>
              <a:rPr lang="en-US" dirty="0"/>
              <a:t>: https://aws.amazon.com/about-aws/global-infrastructure</a:t>
            </a:r>
          </a:p>
        </p:txBody>
      </p:sp>
      <p:sp>
        <p:nvSpPr>
          <p:cNvPr id="484" name="Text Placeholder 3">
            <a:extLst>
              <a:ext uri="{FF2B5EF4-FFF2-40B4-BE49-F238E27FC236}">
                <a16:creationId xmlns:a16="http://schemas.microsoft.com/office/drawing/2014/main" id="{6FC412D9-B861-4296-A19B-7310E0C3BCED}"/>
              </a:ext>
            </a:extLst>
          </p:cNvPr>
          <p:cNvSpPr txBox="1">
            <a:spLocks/>
          </p:cNvSpPr>
          <p:nvPr/>
        </p:nvSpPr>
        <p:spPr>
          <a:xfrm>
            <a:off x="277402" y="1623317"/>
            <a:ext cx="2925990" cy="4438436"/>
          </a:xfrm>
          <a:prstGeom prst="rect">
            <a:avLst/>
          </a:prstGeom>
        </p:spPr>
        <p:txBody>
          <a:bodyPr/>
          <a:lst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dirty="0">
                <a:latin typeface="Times New Roman" panose="02020603050405020304" pitchFamily="18" charset="0"/>
                <a:cs typeface="Times New Roman" panose="02020603050405020304" pitchFamily="18" charset="0"/>
              </a:rPr>
              <a:t>Edge locations:</a:t>
            </a:r>
          </a:p>
          <a:p>
            <a:r>
              <a:rPr lang="en-US" sz="2400" dirty="0">
                <a:latin typeface="Times New Roman" panose="02020603050405020304" pitchFamily="18" charset="0"/>
                <a:cs typeface="Times New Roman" panose="02020603050405020304" pitchFamily="18" charset="0"/>
              </a:rPr>
              <a:t>Run in major cities around the world</a:t>
            </a:r>
          </a:p>
          <a:p>
            <a:pPr algn="l"/>
            <a:r>
              <a:rPr lang="en-US" sz="2400" dirty="0">
                <a:latin typeface="Times New Roman" panose="02020603050405020304" pitchFamily="18" charset="0"/>
                <a:cs typeface="Times New Roman" panose="02020603050405020304" pitchFamily="18" charset="0"/>
              </a:rPr>
              <a:t>Support AWS services like Route 53 and CloudFront</a:t>
            </a:r>
          </a:p>
        </p:txBody>
      </p:sp>
    </p:spTree>
    <p:extLst>
      <p:ext uri="{BB962C8B-B14F-4D97-AF65-F5344CB8AC3E}">
        <p14:creationId xmlns:p14="http://schemas.microsoft.com/office/powerpoint/2010/main" val="19519755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5429-BE47-44B2-A66D-C4364767D0A0}"/>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Edge location use case</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E46887F-7F6F-4D4E-9801-EB3194383F2C}"/>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55709ED3-8E89-4AB8-AB72-0D5E2C92E4CA}"/>
              </a:ext>
            </a:extLst>
          </p:cNvPr>
          <p:cNvSpPr>
            <a:spLocks noGrp="1"/>
          </p:cNvSpPr>
          <p:nvPr>
            <p:ph type="sldNum" sz="quarter" idx="4"/>
          </p:nvPr>
        </p:nvSpPr>
        <p:spPr/>
        <p:txBody>
          <a:bodyPr/>
          <a:lstStyle/>
          <a:p>
            <a:fld id="{9860EDB8-5305-433F-BE41-D7A86D811DB3}" type="slidenum">
              <a:rPr lang="en-US" smtClean="0"/>
              <a:pPr/>
              <a:t>19</a:t>
            </a:fld>
            <a:endParaRPr lang="en-US" dirty="0"/>
          </a:p>
        </p:txBody>
      </p:sp>
      <p:graphicFrame>
        <p:nvGraphicFramePr>
          <p:cNvPr id="7" name="Object 6">
            <a:extLst>
              <a:ext uri="{FF2B5EF4-FFF2-40B4-BE49-F238E27FC236}">
                <a16:creationId xmlns:a16="http://schemas.microsoft.com/office/drawing/2014/main" id="{6AEEC79A-1924-4D09-9B42-0C9D2345CD67}"/>
              </a:ext>
            </a:extLst>
          </p:cNvPr>
          <p:cNvGraphicFramePr>
            <a:graphicFrameLocks noChangeAspect="1"/>
          </p:cNvGraphicFramePr>
          <p:nvPr>
            <p:extLst>
              <p:ext uri="{D42A27DB-BD31-4B8C-83A1-F6EECF244321}">
                <p14:modId xmlns:p14="http://schemas.microsoft.com/office/powerpoint/2010/main" val="1772426548"/>
              </p:ext>
            </p:extLst>
          </p:nvPr>
        </p:nvGraphicFramePr>
        <p:xfrm>
          <a:off x="3472249" y="1606867"/>
          <a:ext cx="8251121" cy="4468241"/>
        </p:xfrm>
        <a:graphic>
          <a:graphicData uri="http://schemas.openxmlformats.org/presentationml/2006/ole">
            <mc:AlternateContent xmlns:mc="http://schemas.openxmlformats.org/markup-compatibility/2006">
              <mc:Choice xmlns:v="urn:schemas-microsoft-com:vml" Requires="v">
                <p:oleObj name="Bitmap Image" r:id="rId3" imgW="6140520" imgH="3092400" progId="Paint.Picture">
                  <p:embed/>
                </p:oleObj>
              </mc:Choice>
              <mc:Fallback>
                <p:oleObj name="Bitmap Image" r:id="rId3" imgW="6140520" imgH="3092400" progId="Paint.Picture">
                  <p:embed/>
                  <p:pic>
                    <p:nvPicPr>
                      <p:cNvPr id="7" name="Object 6">
                        <a:extLst>
                          <a:ext uri="{FF2B5EF4-FFF2-40B4-BE49-F238E27FC236}">
                            <a16:creationId xmlns:a16="http://schemas.microsoft.com/office/drawing/2014/main" id="{6AEEC79A-1924-4D09-9B42-0C9D2345CD67}"/>
                          </a:ext>
                        </a:extLst>
                      </p:cNvPr>
                      <p:cNvPicPr/>
                      <p:nvPr/>
                    </p:nvPicPr>
                    <p:blipFill>
                      <a:blip r:embed="rId4"/>
                      <a:stretch>
                        <a:fillRect/>
                      </a:stretch>
                    </p:blipFill>
                    <p:spPr>
                      <a:xfrm>
                        <a:off x="3472249" y="1606867"/>
                        <a:ext cx="8251121" cy="4468241"/>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EA670F47-0B61-4C72-A496-B9AE30F0F5D3}"/>
              </a:ext>
            </a:extLst>
          </p:cNvPr>
          <p:cNvSpPr txBox="1"/>
          <p:nvPr/>
        </p:nvSpPr>
        <p:spPr>
          <a:xfrm>
            <a:off x="3749272" y="6184122"/>
            <a:ext cx="7479586" cy="369332"/>
          </a:xfrm>
          <a:prstGeom prst="rect">
            <a:avLst/>
          </a:prstGeom>
          <a:noFill/>
        </p:spPr>
        <p:txBody>
          <a:bodyPr wrap="square">
            <a:spAutoFit/>
          </a:bodyPr>
          <a:lstStyle/>
          <a:p>
            <a:pPr marL="0" indent="0">
              <a:buNone/>
            </a:pPr>
            <a:r>
              <a:rPr lang="en-US" dirty="0" err="1"/>
              <a:t>Src</a:t>
            </a:r>
            <a:r>
              <a:rPr lang="en-US" dirty="0"/>
              <a:t>: https://aws.amazon.com/about-aws/global-infrastructure</a:t>
            </a:r>
          </a:p>
        </p:txBody>
      </p:sp>
      <p:sp>
        <p:nvSpPr>
          <p:cNvPr id="9" name="TextBox 8">
            <a:extLst>
              <a:ext uri="{FF2B5EF4-FFF2-40B4-BE49-F238E27FC236}">
                <a16:creationId xmlns:a16="http://schemas.microsoft.com/office/drawing/2014/main" id="{A439F266-17E2-49A9-ABC9-A9FAAA6FEA2F}"/>
              </a:ext>
            </a:extLst>
          </p:cNvPr>
          <p:cNvSpPr txBox="1"/>
          <p:nvPr/>
        </p:nvSpPr>
        <p:spPr>
          <a:xfrm>
            <a:off x="468630" y="1481841"/>
            <a:ext cx="3200400" cy="4493538"/>
          </a:xfrm>
          <a:prstGeom prst="rect">
            <a:avLst/>
          </a:prstGeom>
          <a:noFill/>
        </p:spPr>
        <p:txBody>
          <a:bodyPr wrap="square">
            <a:spAutoFit/>
          </a:bodyPr>
          <a:lstStyle/>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You use edge locations to serve content closer to your customers.</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This diagram shows an example of a video file stored in Amazon S3 in South America.</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video file is served faster to a customer in Asia.</a:t>
            </a:r>
          </a:p>
          <a:p>
            <a:pPr marL="285750" indent="-28575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file is cached to an edge location near the customer.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9873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57200" y="2657475"/>
            <a:ext cx="11288730" cy="887750"/>
          </a:xfrm>
        </p:spPr>
        <p:txBody>
          <a:bodyPr>
            <a:normAutofit/>
          </a:bodyPr>
          <a:lstStyle/>
          <a:p>
            <a:pPr algn="ctr"/>
            <a:r>
              <a:rPr lang="en-US" sz="4800" dirty="0">
                <a:latin typeface="Times New Roman" panose="02020603050405020304" pitchFamily="18" charset="0"/>
                <a:cs typeface="Times New Roman" panose="02020603050405020304" pitchFamily="18" charset="0"/>
              </a:rPr>
              <a:t>Module 1: Introduction to the AWS Cloud</a:t>
            </a:r>
          </a:p>
        </p:txBody>
      </p:sp>
    </p:spTree>
  </p:cSld>
  <p:clrMapOvr>
    <a:masterClrMapping/>
  </p:clrMapOvr>
  <p:transition advTm="5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64A1-3886-4EAF-9DF2-A2F690AE97A6}"/>
              </a:ext>
            </a:extLst>
          </p:cNvPr>
          <p:cNvSpPr>
            <a:spLocks noGrp="1"/>
          </p:cNvSpPr>
          <p:nvPr>
            <p:ph type="title" idx="4294967295"/>
          </p:nvPr>
        </p:nvSpPr>
        <p:spPr>
          <a:xfrm>
            <a:off x="158839" y="32088"/>
            <a:ext cx="11874322" cy="1300766"/>
          </a:xfrm>
        </p:spPr>
        <p:txBody>
          <a:bodyPr>
            <a:normAutofit fontScale="90000"/>
          </a:bodyPr>
          <a:lstStyle/>
          <a:p>
            <a:r>
              <a:rPr lang="en-US" sz="4400" dirty="0">
                <a:solidFill>
                  <a:srgbClr val="FFFFFF"/>
                </a:solidFill>
                <a:latin typeface="Times New Roman" panose="02020603050405020304" pitchFamily="18" charset="0"/>
                <a:ea typeface="Amazon Ember" panose="020B0603020204020204" pitchFamily="34" charset="0"/>
                <a:cs typeface="Times New Roman" panose="02020603050405020304" pitchFamily="18" charset="0"/>
              </a:rPr>
              <a:t>High Availability using Multiple Availability Zones</a:t>
            </a:r>
            <a:endParaRPr lang="en-IN" dirty="0"/>
          </a:p>
        </p:txBody>
      </p:sp>
      <p:sp>
        <p:nvSpPr>
          <p:cNvPr id="3" name="Date Placeholder 2">
            <a:extLst>
              <a:ext uri="{FF2B5EF4-FFF2-40B4-BE49-F238E27FC236}">
                <a16:creationId xmlns:a16="http://schemas.microsoft.com/office/drawing/2014/main" id="{10C4E957-0A65-4058-BCC4-2E069B65E0B2}"/>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8D1F022-5674-4113-9483-8EAC1D4504DE}"/>
              </a:ext>
            </a:extLst>
          </p:cNvPr>
          <p:cNvSpPr>
            <a:spLocks noGrp="1"/>
          </p:cNvSpPr>
          <p:nvPr>
            <p:ph type="sldNum" sz="quarter" idx="4"/>
          </p:nvPr>
        </p:nvSpPr>
        <p:spPr/>
        <p:txBody>
          <a:bodyPr/>
          <a:lstStyle/>
          <a:p>
            <a:fld id="{9860EDB8-5305-433F-BE41-D7A86D811DB3}" type="slidenum">
              <a:rPr lang="en-US" smtClean="0"/>
              <a:pPr/>
              <a:t>20</a:t>
            </a:fld>
            <a:endParaRPr lang="en-US" dirty="0"/>
          </a:p>
        </p:txBody>
      </p:sp>
      <p:sp>
        <p:nvSpPr>
          <p:cNvPr id="6" name="Content Placeholder 5">
            <a:extLst>
              <a:ext uri="{FF2B5EF4-FFF2-40B4-BE49-F238E27FC236}">
                <a16:creationId xmlns:a16="http://schemas.microsoft.com/office/drawing/2014/main" id="{17214EFE-D3D8-4C6E-9C75-B532F54C388D}"/>
              </a:ext>
            </a:extLst>
          </p:cNvPr>
          <p:cNvSpPr>
            <a:spLocks noGrp="1"/>
          </p:cNvSpPr>
          <p:nvPr>
            <p:ph sz="quarter" idx="4294967295"/>
          </p:nvPr>
        </p:nvSpPr>
        <p:spPr>
          <a:xfrm>
            <a:off x="172571" y="1418447"/>
            <a:ext cx="11846859" cy="5112846"/>
          </a:xfrm>
        </p:spPr>
        <p:txBody>
          <a:bodyPr/>
          <a:lstStyle/>
          <a:p>
            <a:r>
              <a:rPr lang="en-US" dirty="0">
                <a:latin typeface="Times New Roman" panose="02020603050405020304" pitchFamily="18" charset="0"/>
                <a:cs typeface="Times New Roman" panose="02020603050405020304" pitchFamily="18" charset="0"/>
              </a:rPr>
              <a:t>What Is High Availability?</a:t>
            </a:r>
          </a:p>
          <a:p>
            <a:pPr>
              <a:buFont typeface="Wingdings" panose="05000000000000000000" pitchFamily="2" charset="2"/>
              <a:buChar char="Ø"/>
            </a:pPr>
            <a:r>
              <a:rPr lang="en-US" sz="3200" dirty="0">
                <a:solidFill>
                  <a:srgbClr val="474746"/>
                </a:solidFill>
                <a:latin typeface="Times New Roman" panose="02020603050405020304" pitchFamily="18" charset="0"/>
                <a:cs typeface="Times New Roman" panose="02020603050405020304" pitchFamily="18" charset="0"/>
              </a:rPr>
              <a:t>High availability (HA) is about ensuring that your application's </a:t>
            </a:r>
            <a:r>
              <a:rPr lang="en-US" sz="3200" dirty="0">
                <a:solidFill>
                  <a:schemeClr val="accent1"/>
                </a:solidFill>
                <a:latin typeface="Times New Roman" panose="02020603050405020304" pitchFamily="18" charset="0"/>
                <a:cs typeface="Times New Roman" panose="02020603050405020304" pitchFamily="18" charset="0"/>
              </a:rPr>
              <a:t>downtime is minimized</a:t>
            </a:r>
            <a:r>
              <a:rPr lang="en-US" sz="3200" dirty="0">
                <a:solidFill>
                  <a:srgbClr val="474746"/>
                </a:solidFill>
                <a:latin typeface="Times New Roman" panose="02020603050405020304" pitchFamily="18" charset="0"/>
                <a:cs typeface="Times New Roman" panose="02020603050405020304" pitchFamily="18" charset="0"/>
              </a:rPr>
              <a:t> as much as possible, without the need for human intervention.</a:t>
            </a:r>
          </a:p>
          <a:p>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E084236-04F0-410A-9499-A4CD9103D881}"/>
              </a:ext>
            </a:extLst>
          </p:cNvPr>
          <p:cNvSpPr txBox="1"/>
          <p:nvPr/>
        </p:nvSpPr>
        <p:spPr>
          <a:xfrm>
            <a:off x="4967171" y="3071902"/>
            <a:ext cx="3681811" cy="502766"/>
          </a:xfrm>
          <a:prstGeom prst="rect">
            <a:avLst/>
          </a:prstGeom>
          <a:noFill/>
        </p:spPr>
        <p:txBody>
          <a:bodyPr wrap="square" rtlCol="0">
            <a:spAutoFit/>
          </a:bodyPr>
          <a:lstStyle/>
          <a:p>
            <a:pPr algn="ctr"/>
            <a:r>
              <a:rPr lang="en-US" sz="2667" b="1" dirty="0">
                <a:latin typeface="Times New Roman" panose="02020603050405020304" pitchFamily="18" charset="0"/>
                <a:cs typeface="Times New Roman" panose="02020603050405020304" pitchFamily="18" charset="0"/>
              </a:rPr>
              <a:t>Levels of Availability:</a:t>
            </a:r>
          </a:p>
        </p:txBody>
      </p:sp>
      <p:graphicFrame>
        <p:nvGraphicFramePr>
          <p:cNvPr id="8" name="Table 8">
            <a:extLst>
              <a:ext uri="{FF2B5EF4-FFF2-40B4-BE49-F238E27FC236}">
                <a16:creationId xmlns:a16="http://schemas.microsoft.com/office/drawing/2014/main" id="{9B8097C2-AF72-41E8-990B-51899FE1A328}"/>
              </a:ext>
            </a:extLst>
          </p:cNvPr>
          <p:cNvGraphicFramePr>
            <a:graphicFrameLocks noGrp="1"/>
          </p:cNvGraphicFramePr>
          <p:nvPr>
            <p:extLst>
              <p:ext uri="{D42A27DB-BD31-4B8C-83A1-F6EECF244321}">
                <p14:modId xmlns:p14="http://schemas.microsoft.com/office/powerpoint/2010/main" val="663385544"/>
              </p:ext>
            </p:extLst>
          </p:nvPr>
        </p:nvGraphicFramePr>
        <p:xfrm>
          <a:off x="1537953" y="3605213"/>
          <a:ext cx="8295108" cy="2926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96577">
                  <a:extLst>
                    <a:ext uri="{9D8B030D-6E8A-4147-A177-3AD203B41FA5}">
                      <a16:colId xmlns:a16="http://schemas.microsoft.com/office/drawing/2014/main" val="20002"/>
                    </a:ext>
                  </a:extLst>
                </a:gridCol>
                <a:gridCol w="1834531">
                  <a:extLst>
                    <a:ext uri="{9D8B030D-6E8A-4147-A177-3AD203B41FA5}">
                      <a16:colId xmlns:a16="http://schemas.microsoft.com/office/drawing/2014/main" val="20003"/>
                    </a:ext>
                  </a:extLst>
                </a:gridCol>
              </a:tblGrid>
              <a:tr h="944880">
                <a:tc>
                  <a:txBody>
                    <a:bodyPr/>
                    <a:lstStyle/>
                    <a:p>
                      <a:endParaRPr lang="en-US" sz="1800" dirty="0">
                        <a:latin typeface="Times New Roman" panose="02020603050405020304" pitchFamily="18" charset="0"/>
                        <a:cs typeface="Times New Roman" panose="02020603050405020304" pitchFamily="18" charset="0"/>
                      </a:endParaRP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Percent</a:t>
                      </a:r>
                      <a:r>
                        <a:rPr lang="en-US" sz="1800" baseline="0" dirty="0">
                          <a:latin typeface="Times New Roman" panose="02020603050405020304" pitchFamily="18" charset="0"/>
                          <a:cs typeface="Times New Roman" panose="02020603050405020304" pitchFamily="18" charset="0"/>
                        </a:rPr>
                        <a:t> of Uptime</a:t>
                      </a:r>
                      <a:endParaRPr lang="en-US" sz="1800" dirty="0">
                        <a:latin typeface="Times New Roman" panose="02020603050405020304" pitchFamily="18" charset="0"/>
                        <a:cs typeface="Times New Roman" panose="02020603050405020304" pitchFamily="18" charset="0"/>
                      </a:endParaRPr>
                    </a:p>
                  </a:txBody>
                  <a:tcPr marL="121920" marR="121920" marT="60960" marB="60960"/>
                </a:tc>
                <a:tc>
                  <a:txBody>
                    <a:bodyPr/>
                    <a:lstStyle/>
                    <a:p>
                      <a:r>
                        <a:rPr lang="en-US" sz="1800" dirty="0">
                          <a:latin typeface="Times New Roman" panose="02020603050405020304" pitchFamily="18" charset="0"/>
                          <a:cs typeface="Times New Roman" panose="02020603050405020304" pitchFamily="18" charset="0"/>
                        </a:rPr>
                        <a:t>Max Downtime per Year</a:t>
                      </a:r>
                    </a:p>
                  </a:txBody>
                  <a:tcPr marL="121920" marR="121920" marT="60960" marB="60960"/>
                </a:tc>
                <a:tc>
                  <a:txBody>
                    <a:bodyPr/>
                    <a:lstStyle/>
                    <a:p>
                      <a:r>
                        <a:rPr lang="en-US" sz="1800" dirty="0">
                          <a:latin typeface="Times New Roman" panose="02020603050405020304" pitchFamily="18" charset="0"/>
                          <a:cs typeface="Times New Roman" panose="02020603050405020304" pitchFamily="18" charset="0"/>
                        </a:rPr>
                        <a:t>Equivalent</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Downtime per Day</a:t>
                      </a:r>
                    </a:p>
                  </a:txBody>
                  <a:tcPr marL="121920" marR="121920" marT="60960" marB="60960"/>
                </a:tc>
                <a:extLst>
                  <a:ext uri="{0D108BD9-81ED-4DB2-BD59-A6C34878D82A}">
                    <a16:rowId xmlns:a16="http://schemas.microsoft.com/office/drawing/2014/main" val="10000"/>
                  </a:ext>
                </a:extLst>
              </a:tr>
              <a:tr h="396240">
                <a:tc>
                  <a:txBody>
                    <a:bodyPr/>
                    <a:lstStyle/>
                    <a:p>
                      <a:pPr algn="r"/>
                      <a:r>
                        <a:rPr lang="en-US" sz="1800" dirty="0">
                          <a:latin typeface="Times New Roman" panose="02020603050405020304" pitchFamily="18" charset="0"/>
                          <a:cs typeface="Times New Roman" panose="02020603050405020304" pitchFamily="18" charset="0"/>
                        </a:rPr>
                        <a:t>1 Nine</a:t>
                      </a: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90%</a:t>
                      </a:r>
                    </a:p>
                  </a:txBody>
                  <a:tcPr marL="121920" marR="121920" marT="60960" marB="60960"/>
                </a:tc>
                <a:tc>
                  <a:txBody>
                    <a:bodyPr/>
                    <a:lstStyle/>
                    <a:p>
                      <a:pPr algn="ctr">
                        <a:tabLst>
                          <a:tab pos="1143000" algn="r"/>
                        </a:tabLst>
                      </a:pPr>
                      <a:r>
                        <a:rPr lang="en-US" sz="1800" dirty="0">
                          <a:latin typeface="Times New Roman" panose="02020603050405020304" pitchFamily="18" charset="0"/>
                          <a:cs typeface="Times New Roman" panose="02020603050405020304" pitchFamily="18" charset="0"/>
                        </a:rPr>
                        <a:t>	36.5 days</a:t>
                      </a:r>
                    </a:p>
                  </a:txBody>
                  <a:tcPr marL="121920" marR="121920" marT="60960" marB="60960"/>
                </a:tc>
                <a:tc>
                  <a:txBody>
                    <a:bodyPr/>
                    <a:lstStyle/>
                    <a:p>
                      <a:pPr algn="l" defTabSz="347663">
                        <a:tabLst>
                          <a:tab pos="1143000" algn="r"/>
                        </a:tabLst>
                      </a:pPr>
                      <a:r>
                        <a:rPr lang="en-US" sz="1800">
                          <a:latin typeface="Times New Roman" panose="02020603050405020304" pitchFamily="18" charset="0"/>
                          <a:cs typeface="Times New Roman" panose="02020603050405020304" pitchFamily="18" charset="0"/>
                        </a:rPr>
                        <a:t>	2.4 </a:t>
                      </a:r>
                      <a:r>
                        <a:rPr lang="en-US" sz="1800" dirty="0">
                          <a:latin typeface="Times New Roman" panose="02020603050405020304" pitchFamily="18" charset="0"/>
                          <a:cs typeface="Times New Roman" panose="02020603050405020304" pitchFamily="18" charset="0"/>
                        </a:rPr>
                        <a:t>hrs</a:t>
                      </a:r>
                    </a:p>
                  </a:txBody>
                  <a:tcPr marL="121920" marR="121920" marT="60960" marB="60960"/>
                </a:tc>
                <a:extLst>
                  <a:ext uri="{0D108BD9-81ED-4DB2-BD59-A6C34878D82A}">
                    <a16:rowId xmlns:a16="http://schemas.microsoft.com/office/drawing/2014/main" val="10001"/>
                  </a:ext>
                </a:extLst>
              </a:tr>
              <a:tr h="396240">
                <a:tc>
                  <a:txBody>
                    <a:bodyPr/>
                    <a:lstStyle/>
                    <a:p>
                      <a:pPr algn="r"/>
                      <a:r>
                        <a:rPr lang="en-US" sz="1800" dirty="0">
                          <a:latin typeface="Times New Roman" panose="02020603050405020304" pitchFamily="18" charset="0"/>
                          <a:cs typeface="Times New Roman" panose="02020603050405020304" pitchFamily="18" charset="0"/>
                        </a:rPr>
                        <a:t>2 Nines</a:t>
                      </a: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99%</a:t>
                      </a:r>
                    </a:p>
                  </a:txBody>
                  <a:tcPr marL="121920" marR="121920" marT="60960" marB="60960"/>
                </a:tc>
                <a:tc>
                  <a:txBody>
                    <a:bodyPr/>
                    <a:lstStyle/>
                    <a:p>
                      <a:pPr algn="ctr">
                        <a:tabLst>
                          <a:tab pos="1143000" algn="r"/>
                        </a:tabLst>
                      </a:pPr>
                      <a:r>
                        <a:rPr lang="en-US" sz="1800" dirty="0">
                          <a:latin typeface="Times New Roman" panose="02020603050405020304" pitchFamily="18" charset="0"/>
                          <a:cs typeface="Times New Roman" panose="02020603050405020304" pitchFamily="18" charset="0"/>
                        </a:rPr>
                        <a:t>	3.65 days</a:t>
                      </a:r>
                    </a:p>
                  </a:txBody>
                  <a:tcPr marL="121920" marR="121920" marT="60960" marB="60960"/>
                </a:tc>
                <a:tc>
                  <a:txBody>
                    <a:bodyPr/>
                    <a:lstStyle/>
                    <a:p>
                      <a:pPr algn="l">
                        <a:tabLst>
                          <a:tab pos="1143000" algn="r"/>
                        </a:tabLst>
                      </a:pPr>
                      <a:r>
                        <a:rPr lang="en-US" sz="1800">
                          <a:latin typeface="Times New Roman" panose="02020603050405020304" pitchFamily="18" charset="0"/>
                          <a:cs typeface="Times New Roman" panose="02020603050405020304" pitchFamily="18" charset="0"/>
                        </a:rPr>
                        <a:t>	14 </a:t>
                      </a:r>
                      <a:r>
                        <a:rPr lang="en-US" sz="1800" dirty="0">
                          <a:latin typeface="Times New Roman" panose="02020603050405020304" pitchFamily="18" charset="0"/>
                          <a:cs typeface="Times New Roman" panose="02020603050405020304" pitchFamily="18" charset="0"/>
                        </a:rPr>
                        <a:t>min</a:t>
                      </a:r>
                    </a:p>
                  </a:txBody>
                  <a:tcPr marL="121920" marR="121920" marT="60960" marB="60960"/>
                </a:tc>
                <a:extLst>
                  <a:ext uri="{0D108BD9-81ED-4DB2-BD59-A6C34878D82A}">
                    <a16:rowId xmlns:a16="http://schemas.microsoft.com/office/drawing/2014/main" val="10002"/>
                  </a:ext>
                </a:extLst>
              </a:tr>
              <a:tr h="396240">
                <a:tc>
                  <a:txBody>
                    <a:bodyPr/>
                    <a:lstStyle/>
                    <a:p>
                      <a:pPr algn="r"/>
                      <a:r>
                        <a:rPr lang="en-US" sz="1800" dirty="0">
                          <a:latin typeface="Times New Roman" panose="02020603050405020304" pitchFamily="18" charset="0"/>
                          <a:cs typeface="Times New Roman" panose="02020603050405020304" pitchFamily="18" charset="0"/>
                        </a:rPr>
                        <a:t>3 Nines</a:t>
                      </a: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99.9%</a:t>
                      </a:r>
                    </a:p>
                  </a:txBody>
                  <a:tcPr marL="121920" marR="121920" marT="60960" marB="60960"/>
                </a:tc>
                <a:tc>
                  <a:txBody>
                    <a:bodyPr/>
                    <a:lstStyle/>
                    <a:p>
                      <a:pPr algn="ctr">
                        <a:tabLst>
                          <a:tab pos="1143000" algn="r"/>
                        </a:tabLst>
                      </a:pPr>
                      <a:r>
                        <a:rPr lang="en-US" sz="1800" dirty="0">
                          <a:latin typeface="Times New Roman" panose="02020603050405020304" pitchFamily="18" charset="0"/>
                          <a:cs typeface="Times New Roman" panose="02020603050405020304" pitchFamily="18" charset="0"/>
                        </a:rPr>
                        <a:t>	8.76 hrs</a:t>
                      </a:r>
                    </a:p>
                  </a:txBody>
                  <a:tcPr marL="121920" marR="121920" marT="60960" marB="60960"/>
                </a:tc>
                <a:tc>
                  <a:txBody>
                    <a:bodyPr/>
                    <a:lstStyle/>
                    <a:p>
                      <a:pPr algn="l">
                        <a:tabLst>
                          <a:tab pos="1143000" algn="r"/>
                        </a:tabLst>
                      </a:pPr>
                      <a:r>
                        <a:rPr lang="en-US" sz="1800">
                          <a:latin typeface="Times New Roman" panose="02020603050405020304" pitchFamily="18" charset="0"/>
                          <a:cs typeface="Times New Roman" panose="02020603050405020304" pitchFamily="18" charset="0"/>
                        </a:rPr>
                        <a:t>	86 </a:t>
                      </a:r>
                      <a:r>
                        <a:rPr lang="en-US" sz="1800" dirty="0">
                          <a:latin typeface="Times New Roman" panose="02020603050405020304" pitchFamily="18" charset="0"/>
                          <a:cs typeface="Times New Roman" panose="02020603050405020304" pitchFamily="18" charset="0"/>
                        </a:rPr>
                        <a:t>sec</a:t>
                      </a:r>
                    </a:p>
                  </a:txBody>
                  <a:tcPr marL="121920" marR="121920" marT="60960" marB="60960"/>
                </a:tc>
                <a:extLst>
                  <a:ext uri="{0D108BD9-81ED-4DB2-BD59-A6C34878D82A}">
                    <a16:rowId xmlns:a16="http://schemas.microsoft.com/office/drawing/2014/main" val="10003"/>
                  </a:ext>
                </a:extLst>
              </a:tr>
              <a:tr h="396240">
                <a:tc>
                  <a:txBody>
                    <a:bodyPr/>
                    <a:lstStyle/>
                    <a:p>
                      <a:pPr algn="r"/>
                      <a:r>
                        <a:rPr lang="en-US" sz="1800" dirty="0">
                          <a:latin typeface="Times New Roman" panose="02020603050405020304" pitchFamily="18" charset="0"/>
                          <a:cs typeface="Times New Roman" panose="02020603050405020304" pitchFamily="18" charset="0"/>
                        </a:rPr>
                        <a:t>4 Nines</a:t>
                      </a: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99.99%</a:t>
                      </a:r>
                    </a:p>
                  </a:txBody>
                  <a:tcPr marL="121920" marR="121920" marT="60960" marB="60960"/>
                </a:tc>
                <a:tc>
                  <a:txBody>
                    <a:bodyPr/>
                    <a:lstStyle/>
                    <a:p>
                      <a:pPr algn="ctr">
                        <a:tabLst>
                          <a:tab pos="1143000" algn="r"/>
                        </a:tabLst>
                      </a:pPr>
                      <a:r>
                        <a:rPr lang="en-US" sz="1800" dirty="0">
                          <a:latin typeface="Times New Roman" panose="02020603050405020304" pitchFamily="18" charset="0"/>
                          <a:cs typeface="Times New Roman" panose="02020603050405020304" pitchFamily="18" charset="0"/>
                        </a:rPr>
                        <a:t>	52.6</a:t>
                      </a:r>
                      <a:r>
                        <a:rPr lang="en-US" sz="1800" baseline="0" dirty="0">
                          <a:latin typeface="Times New Roman" panose="02020603050405020304" pitchFamily="18" charset="0"/>
                          <a:cs typeface="Times New Roman" panose="02020603050405020304" pitchFamily="18" charset="0"/>
                        </a:rPr>
                        <a:t> min</a:t>
                      </a:r>
                      <a:endParaRPr lang="en-US" sz="1800" dirty="0">
                        <a:latin typeface="Times New Roman" panose="02020603050405020304" pitchFamily="18" charset="0"/>
                        <a:cs typeface="Times New Roman" panose="02020603050405020304" pitchFamily="18" charset="0"/>
                      </a:endParaRPr>
                    </a:p>
                  </a:txBody>
                  <a:tcPr marL="121920" marR="121920" marT="60960" marB="60960"/>
                </a:tc>
                <a:tc>
                  <a:txBody>
                    <a:bodyPr/>
                    <a:lstStyle/>
                    <a:p>
                      <a:pPr algn="l">
                        <a:tabLst>
                          <a:tab pos="1143000" algn="r"/>
                        </a:tabLst>
                      </a:pPr>
                      <a:r>
                        <a:rPr lang="en-US" sz="1800">
                          <a:latin typeface="Times New Roman" panose="02020603050405020304" pitchFamily="18" charset="0"/>
                          <a:cs typeface="Times New Roman" panose="02020603050405020304" pitchFamily="18" charset="0"/>
                        </a:rPr>
                        <a:t>	8.6 </a:t>
                      </a:r>
                      <a:r>
                        <a:rPr lang="en-US" sz="1800" dirty="0">
                          <a:latin typeface="Times New Roman" panose="02020603050405020304" pitchFamily="18" charset="0"/>
                          <a:cs typeface="Times New Roman" panose="02020603050405020304" pitchFamily="18" charset="0"/>
                        </a:rPr>
                        <a:t>sec</a:t>
                      </a:r>
                    </a:p>
                  </a:txBody>
                  <a:tcPr marL="121920" marR="121920" marT="60960" marB="60960"/>
                </a:tc>
                <a:extLst>
                  <a:ext uri="{0D108BD9-81ED-4DB2-BD59-A6C34878D82A}">
                    <a16:rowId xmlns:a16="http://schemas.microsoft.com/office/drawing/2014/main" val="10004"/>
                  </a:ext>
                </a:extLst>
              </a:tr>
              <a:tr h="396240">
                <a:tc>
                  <a:txBody>
                    <a:bodyPr/>
                    <a:lstStyle/>
                    <a:p>
                      <a:pPr algn="r"/>
                      <a:r>
                        <a:rPr lang="en-US" sz="1800" dirty="0">
                          <a:latin typeface="Times New Roman" panose="02020603050405020304" pitchFamily="18" charset="0"/>
                          <a:cs typeface="Times New Roman" panose="02020603050405020304" pitchFamily="18" charset="0"/>
                        </a:rPr>
                        <a:t>5 Nines</a:t>
                      </a:r>
                    </a:p>
                  </a:txBody>
                  <a:tcPr marL="121920" marR="121920" marT="60960" marB="60960">
                    <a:noFill/>
                  </a:tcPr>
                </a:tc>
                <a:tc>
                  <a:txBody>
                    <a:bodyPr/>
                    <a:lstStyle/>
                    <a:p>
                      <a:r>
                        <a:rPr lang="en-US" sz="1800" dirty="0">
                          <a:latin typeface="Times New Roman" panose="02020603050405020304" pitchFamily="18" charset="0"/>
                          <a:cs typeface="Times New Roman" panose="02020603050405020304" pitchFamily="18" charset="0"/>
                        </a:rPr>
                        <a:t>99.999%</a:t>
                      </a:r>
                    </a:p>
                  </a:txBody>
                  <a:tcPr marL="121920" marR="121920" marT="60960" marB="60960"/>
                </a:tc>
                <a:tc>
                  <a:txBody>
                    <a:bodyPr/>
                    <a:lstStyle/>
                    <a:p>
                      <a:pPr algn="ctr">
                        <a:tabLst>
                          <a:tab pos="1143000" algn="r"/>
                        </a:tabLst>
                      </a:pPr>
                      <a:r>
                        <a:rPr lang="en-US" sz="1800" dirty="0">
                          <a:latin typeface="Times New Roman" panose="02020603050405020304" pitchFamily="18" charset="0"/>
                          <a:cs typeface="Times New Roman" panose="02020603050405020304" pitchFamily="18" charset="0"/>
                        </a:rPr>
                        <a:t>	5.25 min</a:t>
                      </a:r>
                    </a:p>
                  </a:txBody>
                  <a:tcPr marL="121920" marR="121920" marT="60960" marB="60960"/>
                </a:tc>
                <a:tc>
                  <a:txBody>
                    <a:bodyPr/>
                    <a:lstStyle/>
                    <a:p>
                      <a:pPr algn="l">
                        <a:tabLst>
                          <a:tab pos="1143000" algn="r"/>
                        </a:tabLst>
                      </a:pPr>
                      <a:r>
                        <a:rPr lang="en-US" sz="1800" dirty="0">
                          <a:latin typeface="Times New Roman" panose="02020603050405020304" pitchFamily="18" charset="0"/>
                          <a:cs typeface="Times New Roman" panose="02020603050405020304" pitchFamily="18" charset="0"/>
                        </a:rPr>
                        <a:t>	.86</a:t>
                      </a:r>
                      <a:r>
                        <a:rPr lang="en-US" sz="1800" baseline="0" dirty="0">
                          <a:latin typeface="Times New Roman" panose="02020603050405020304" pitchFamily="18" charset="0"/>
                          <a:cs typeface="Times New Roman" panose="02020603050405020304" pitchFamily="18" charset="0"/>
                        </a:rPr>
                        <a:t> sec</a:t>
                      </a:r>
                      <a:endParaRPr lang="en-US" sz="1800" dirty="0">
                        <a:latin typeface="Times New Roman" panose="02020603050405020304" pitchFamily="18" charset="0"/>
                        <a:cs typeface="Times New Roman" panose="02020603050405020304" pitchFamily="18" charset="0"/>
                      </a:endParaRPr>
                    </a:p>
                  </a:txBody>
                  <a:tcPr marL="121920" marR="121920" marT="60960" marB="6096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5259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C093CA2-08B8-41C3-B240-44168D67E9F3}"/>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1501E28F-DE4A-4BCC-A043-7663BAD9282D}"/>
              </a:ext>
            </a:extLst>
          </p:cNvPr>
          <p:cNvSpPr>
            <a:spLocks noGrp="1"/>
          </p:cNvSpPr>
          <p:nvPr>
            <p:ph type="sldNum" sz="quarter" idx="4"/>
          </p:nvPr>
        </p:nvSpPr>
        <p:spPr/>
        <p:txBody>
          <a:bodyPr/>
          <a:lstStyle/>
          <a:p>
            <a:fld id="{9860EDB8-5305-433F-BE41-D7A86D811DB3}" type="slidenum">
              <a:rPr lang="en-US" smtClean="0"/>
              <a:pPr/>
              <a:t>21</a:t>
            </a:fld>
            <a:endParaRPr lang="en-US" dirty="0"/>
          </a:p>
        </p:txBody>
      </p:sp>
      <p:sp>
        <p:nvSpPr>
          <p:cNvPr id="41" name="Rounded Rectangle 62">
            <a:extLst>
              <a:ext uri="{FF2B5EF4-FFF2-40B4-BE49-F238E27FC236}">
                <a16:creationId xmlns:a16="http://schemas.microsoft.com/office/drawing/2014/main" id="{C0279A58-251A-48F1-BFF5-8A6AC21E3795}"/>
              </a:ext>
            </a:extLst>
          </p:cNvPr>
          <p:cNvSpPr/>
          <p:nvPr/>
        </p:nvSpPr>
        <p:spPr>
          <a:xfrm>
            <a:off x="7103618" y="2873942"/>
            <a:ext cx="4377901" cy="3688474"/>
          </a:xfrm>
          <a:prstGeom prst="roundRect">
            <a:avLst>
              <a:gd name="adj" fmla="val 9818"/>
            </a:avLst>
          </a:prstGeom>
          <a:solidFill>
            <a:schemeClr val="bg1">
              <a:lumMod val="95000"/>
            </a:schemeClr>
          </a:solidFill>
          <a:ln w="6350">
            <a:solidFill>
              <a:schemeClr val="tx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43" name="Content Placeholder 2">
            <a:extLst>
              <a:ext uri="{FF2B5EF4-FFF2-40B4-BE49-F238E27FC236}">
                <a16:creationId xmlns:a16="http://schemas.microsoft.com/office/drawing/2014/main" id="{CE6F9647-A397-4727-A104-6235699E24EE}"/>
              </a:ext>
            </a:extLst>
          </p:cNvPr>
          <p:cNvSpPr txBox="1">
            <a:spLocks/>
          </p:cNvSpPr>
          <p:nvPr/>
        </p:nvSpPr>
        <p:spPr>
          <a:xfrm>
            <a:off x="563518" y="1614231"/>
            <a:ext cx="5019675" cy="534987"/>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itchFamily="2" charset="2"/>
              <a:buNone/>
            </a:pPr>
            <a:endParaRPr lang="en-US" sz="2000" b="1" dirty="0">
              <a:solidFill>
                <a:schemeClr val="accent1"/>
              </a:solidFill>
              <a:ea typeface="+mj-ea"/>
            </a:endParaRPr>
          </a:p>
        </p:txBody>
      </p:sp>
      <p:sp>
        <p:nvSpPr>
          <p:cNvPr id="44" name="Content Placeholder 2">
            <a:extLst>
              <a:ext uri="{FF2B5EF4-FFF2-40B4-BE49-F238E27FC236}">
                <a16:creationId xmlns:a16="http://schemas.microsoft.com/office/drawing/2014/main" id="{92BEC123-095D-4E17-AE64-0F73F94E393B}"/>
              </a:ext>
            </a:extLst>
          </p:cNvPr>
          <p:cNvSpPr txBox="1">
            <a:spLocks/>
          </p:cNvSpPr>
          <p:nvPr/>
        </p:nvSpPr>
        <p:spPr>
          <a:xfrm>
            <a:off x="563518" y="1442577"/>
            <a:ext cx="4524865" cy="5008766"/>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l">
              <a:spcBef>
                <a:spcPts val="0"/>
              </a:spcBef>
            </a:pPr>
            <a:r>
              <a:rPr lang="en-US" sz="2400" dirty="0">
                <a:latin typeface="Times New Roman" panose="02020603050405020304" pitchFamily="18" charset="0"/>
                <a:cs typeface="Times New Roman" panose="02020603050405020304" pitchFamily="18" charset="0"/>
              </a:rPr>
              <a:t>Another web instance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 another Availability Zone</a:t>
            </a:r>
          </a:p>
          <a:p>
            <a:pPr algn="l">
              <a:lnSpc>
                <a:spcPct val="150000"/>
              </a:lnSpc>
            </a:pPr>
            <a:r>
              <a:rPr lang="en-US" sz="2400" dirty="0">
                <a:latin typeface="Times New Roman" panose="02020603050405020304" pitchFamily="18" charset="0"/>
                <a:cs typeface="Times New Roman" panose="02020603050405020304" pitchFamily="18" charset="0"/>
              </a:rPr>
              <a:t>RDS Multi-AZ</a:t>
            </a:r>
          </a:p>
          <a:p>
            <a:pPr algn="l">
              <a:lnSpc>
                <a:spcPct val="150000"/>
              </a:lnSpc>
            </a:pPr>
            <a:r>
              <a:rPr lang="en-US" sz="2400" dirty="0">
                <a:latin typeface="Times New Roman" panose="02020603050405020304" pitchFamily="18" charset="0"/>
                <a:cs typeface="Times New Roman" panose="02020603050405020304" pitchFamily="18" charset="0"/>
              </a:rPr>
              <a:t>AWS customers focused on high availability can design their applications to run in multiple AZs to achieve even greater fault-tolerance.</a:t>
            </a:r>
          </a:p>
        </p:txBody>
      </p:sp>
      <p:pic>
        <p:nvPicPr>
          <p:cNvPr id="45" name="Picture 44">
            <a:extLst>
              <a:ext uri="{FF2B5EF4-FFF2-40B4-BE49-F238E27FC236}">
                <a16:creationId xmlns:a16="http://schemas.microsoft.com/office/drawing/2014/main" id="{0465F510-9BE8-404F-AB2C-6DB5D595D049}"/>
              </a:ext>
            </a:extLst>
          </p:cNvPr>
          <p:cNvPicPr>
            <a:picLocks noChangeAspect="1"/>
          </p:cNvPicPr>
          <p:nvPr/>
        </p:nvPicPr>
        <p:blipFill>
          <a:blip r:embed="rId2"/>
          <a:stretch>
            <a:fillRect/>
          </a:stretch>
        </p:blipFill>
        <p:spPr>
          <a:xfrm>
            <a:off x="7103618" y="2676216"/>
            <a:ext cx="677333" cy="440267"/>
          </a:xfrm>
          <a:prstGeom prst="rect">
            <a:avLst/>
          </a:prstGeom>
        </p:spPr>
      </p:pic>
      <p:sp>
        <p:nvSpPr>
          <p:cNvPr id="46" name="TextBox 45">
            <a:extLst>
              <a:ext uri="{FF2B5EF4-FFF2-40B4-BE49-F238E27FC236}">
                <a16:creationId xmlns:a16="http://schemas.microsoft.com/office/drawing/2014/main" id="{549A3DB4-71D8-4F26-944E-35BD506A659C}"/>
              </a:ext>
            </a:extLst>
          </p:cNvPr>
          <p:cNvSpPr txBox="1"/>
          <p:nvPr/>
        </p:nvSpPr>
        <p:spPr>
          <a:xfrm>
            <a:off x="9764267" y="2115658"/>
            <a:ext cx="1129435" cy="424732"/>
          </a:xfrm>
          <a:prstGeom prst="rect">
            <a:avLst/>
          </a:prstGeom>
          <a:noFill/>
        </p:spPr>
        <p:txBody>
          <a:bodyPr wrap="square" rtlCol="0">
            <a:spAutoFit/>
          </a:bodyPr>
          <a:lstStyle/>
          <a:p>
            <a:pPr>
              <a:lnSpc>
                <a:spcPct val="90000"/>
              </a:lnSpc>
            </a:pPr>
            <a:r>
              <a:rPr lang="en-US" sz="1200" dirty="0">
                <a:latin typeface="Arial Rounded MT Bold" panose="020F0704030504030204" pitchFamily="34" charset="0"/>
              </a:rPr>
              <a:t>Amazon Route 53</a:t>
            </a:r>
          </a:p>
        </p:txBody>
      </p:sp>
      <p:pic>
        <p:nvPicPr>
          <p:cNvPr id="47" name="Picture 46">
            <a:extLst>
              <a:ext uri="{FF2B5EF4-FFF2-40B4-BE49-F238E27FC236}">
                <a16:creationId xmlns:a16="http://schemas.microsoft.com/office/drawing/2014/main" id="{3809752D-B79B-4121-877C-717E3B5E5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2739" y="1442576"/>
            <a:ext cx="550296" cy="653477"/>
          </a:xfrm>
          <a:prstGeom prst="rect">
            <a:avLst/>
          </a:prstGeom>
        </p:spPr>
      </p:pic>
      <p:cxnSp>
        <p:nvCxnSpPr>
          <p:cNvPr id="48" name="Straight Arrow Connector 47">
            <a:extLst>
              <a:ext uri="{FF2B5EF4-FFF2-40B4-BE49-F238E27FC236}">
                <a16:creationId xmlns:a16="http://schemas.microsoft.com/office/drawing/2014/main" id="{1FA4241B-126C-4D3F-A61F-734E377AF4D2}"/>
              </a:ext>
            </a:extLst>
          </p:cNvPr>
          <p:cNvCxnSpPr/>
          <p:nvPr/>
        </p:nvCxnSpPr>
        <p:spPr>
          <a:xfrm>
            <a:off x="8755897" y="1839988"/>
            <a:ext cx="951324" cy="0"/>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67E5B44-4A7C-472E-9C52-FF4C6796EEE7}"/>
              </a:ext>
            </a:extLst>
          </p:cNvPr>
          <p:cNvCxnSpPr/>
          <p:nvPr/>
        </p:nvCxnSpPr>
        <p:spPr>
          <a:xfrm flipH="1">
            <a:off x="9466271" y="2138053"/>
            <a:ext cx="342226" cy="475386"/>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50" name="Rounded Rectangle 75">
            <a:extLst>
              <a:ext uri="{FF2B5EF4-FFF2-40B4-BE49-F238E27FC236}">
                <a16:creationId xmlns:a16="http://schemas.microsoft.com/office/drawing/2014/main" id="{DBC406F5-2902-4EB7-8BB3-B407E05FF5C4}"/>
              </a:ext>
            </a:extLst>
          </p:cNvPr>
          <p:cNvSpPr/>
          <p:nvPr/>
        </p:nvSpPr>
        <p:spPr>
          <a:xfrm>
            <a:off x="9401732" y="3199081"/>
            <a:ext cx="1902052" cy="3235819"/>
          </a:xfrm>
          <a:prstGeom prst="roundRect">
            <a:avLst>
              <a:gd name="adj" fmla="val 9818"/>
            </a:avLst>
          </a:prstGeom>
          <a:solidFill>
            <a:schemeClr val="bg1">
              <a:alpha val="80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pic>
        <p:nvPicPr>
          <p:cNvPr id="51" name="Picture 50">
            <a:extLst>
              <a:ext uri="{FF2B5EF4-FFF2-40B4-BE49-F238E27FC236}">
                <a16:creationId xmlns:a16="http://schemas.microsoft.com/office/drawing/2014/main" id="{51130846-B67C-4AE1-8AEE-86F830892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069" y="2523816"/>
            <a:ext cx="521484" cy="625780"/>
          </a:xfrm>
          <a:prstGeom prst="rect">
            <a:avLst/>
          </a:prstGeom>
        </p:spPr>
      </p:pic>
      <p:sp>
        <p:nvSpPr>
          <p:cNvPr id="52" name="Rounded Rectangle 77">
            <a:extLst>
              <a:ext uri="{FF2B5EF4-FFF2-40B4-BE49-F238E27FC236}">
                <a16:creationId xmlns:a16="http://schemas.microsoft.com/office/drawing/2014/main" id="{7E0E5F18-BC68-450D-9210-3269B7A96B84}"/>
              </a:ext>
            </a:extLst>
          </p:cNvPr>
          <p:cNvSpPr/>
          <p:nvPr/>
        </p:nvSpPr>
        <p:spPr>
          <a:xfrm>
            <a:off x="7297893" y="3199081"/>
            <a:ext cx="1902052" cy="3252262"/>
          </a:xfrm>
          <a:prstGeom prst="roundRect">
            <a:avLst>
              <a:gd name="adj" fmla="val 9818"/>
            </a:avLst>
          </a:prstGeom>
          <a:solidFill>
            <a:schemeClr val="bg1">
              <a:alpha val="80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grpSp>
        <p:nvGrpSpPr>
          <p:cNvPr id="53" name="Group 52">
            <a:extLst>
              <a:ext uri="{FF2B5EF4-FFF2-40B4-BE49-F238E27FC236}">
                <a16:creationId xmlns:a16="http://schemas.microsoft.com/office/drawing/2014/main" id="{928C54E5-1284-466F-B5EB-8B657C1004E9}"/>
              </a:ext>
            </a:extLst>
          </p:cNvPr>
          <p:cNvGrpSpPr/>
          <p:nvPr/>
        </p:nvGrpSpPr>
        <p:grpSpPr>
          <a:xfrm>
            <a:off x="7423002" y="4964936"/>
            <a:ext cx="1651834" cy="1138641"/>
            <a:chOff x="7004167" y="2753100"/>
            <a:chExt cx="1238875" cy="853980"/>
          </a:xfrm>
        </p:grpSpPr>
        <p:pic>
          <p:nvPicPr>
            <p:cNvPr id="54" name="Picture 53">
              <a:extLst>
                <a:ext uri="{FF2B5EF4-FFF2-40B4-BE49-F238E27FC236}">
                  <a16:creationId xmlns:a16="http://schemas.microsoft.com/office/drawing/2014/main" id="{2EDD18E6-0770-4249-96EA-47FB19B5C712}"/>
                </a:ext>
              </a:extLst>
            </p:cNvPr>
            <p:cNvPicPr>
              <a:picLocks noChangeAspect="1"/>
            </p:cNvPicPr>
            <p:nvPr/>
          </p:nvPicPr>
          <p:blipFill>
            <a:blip r:embed="rId5"/>
            <a:stretch>
              <a:fillRect/>
            </a:stretch>
          </p:blipFill>
          <p:spPr>
            <a:xfrm>
              <a:off x="7427550" y="2753100"/>
              <a:ext cx="392110" cy="507961"/>
            </a:xfrm>
            <a:prstGeom prst="rect">
              <a:avLst/>
            </a:prstGeom>
          </p:spPr>
        </p:pic>
        <p:sp>
          <p:nvSpPr>
            <p:cNvPr id="55" name="TextBox 54">
              <a:extLst>
                <a:ext uri="{FF2B5EF4-FFF2-40B4-BE49-F238E27FC236}">
                  <a16:creationId xmlns:a16="http://schemas.microsoft.com/office/drawing/2014/main" id="{42B4F690-7CC6-4C1B-B0DE-B1678806F1FA}"/>
                </a:ext>
              </a:extLst>
            </p:cNvPr>
            <p:cNvSpPr txBox="1"/>
            <p:nvPr/>
          </p:nvSpPr>
          <p:spPr>
            <a:xfrm>
              <a:off x="7004167" y="3288531"/>
              <a:ext cx="1238875" cy="318549"/>
            </a:xfrm>
            <a:prstGeom prst="rect">
              <a:avLst/>
            </a:prstGeom>
            <a:noFill/>
          </p:spPr>
          <p:txBody>
            <a:bodyPr wrap="square" rtlCol="0">
              <a:spAutoFit/>
            </a:bodyPr>
            <a:lstStyle/>
            <a:p>
              <a:pPr algn="ctr">
                <a:lnSpc>
                  <a:spcPct val="90000"/>
                </a:lnSpc>
              </a:pPr>
              <a:r>
                <a:rPr lang="en-US" sz="1200" dirty="0">
                  <a:latin typeface="Arial Rounded MT Bold" panose="020F0704030504030204" pitchFamily="34" charset="0"/>
                </a:rPr>
                <a:t>RDS DB instance</a:t>
              </a:r>
              <a:br>
                <a:rPr lang="en-US" sz="1200" dirty="0">
                  <a:latin typeface="Arial Rounded MT Bold" panose="020F0704030504030204" pitchFamily="34" charset="0"/>
                </a:rPr>
              </a:br>
              <a:r>
                <a:rPr lang="en-US" sz="1200" dirty="0">
                  <a:latin typeface="Arial Rounded MT Bold" panose="020F0704030504030204" pitchFamily="34" charset="0"/>
                </a:rPr>
                <a:t>Active (Multi-AZ)</a:t>
              </a:r>
            </a:p>
          </p:txBody>
        </p:sp>
      </p:grpSp>
      <p:grpSp>
        <p:nvGrpSpPr>
          <p:cNvPr id="56" name="Group 55">
            <a:extLst>
              <a:ext uri="{FF2B5EF4-FFF2-40B4-BE49-F238E27FC236}">
                <a16:creationId xmlns:a16="http://schemas.microsoft.com/office/drawing/2014/main" id="{8D7F543B-C799-4DED-B81A-838553486A8E}"/>
              </a:ext>
            </a:extLst>
          </p:cNvPr>
          <p:cNvGrpSpPr/>
          <p:nvPr/>
        </p:nvGrpSpPr>
        <p:grpSpPr>
          <a:xfrm>
            <a:off x="7680074" y="3496893"/>
            <a:ext cx="1129435" cy="1047810"/>
            <a:chOff x="6345704" y="2381644"/>
            <a:chExt cx="847076" cy="785857"/>
          </a:xfrm>
        </p:grpSpPr>
        <p:pic>
          <p:nvPicPr>
            <p:cNvPr id="57" name="Picture 56">
              <a:extLst>
                <a:ext uri="{FF2B5EF4-FFF2-40B4-BE49-F238E27FC236}">
                  <a16:creationId xmlns:a16="http://schemas.microsoft.com/office/drawing/2014/main" id="{4FA6C2C5-8F09-4B3C-AA26-AEEF3CDC811E}"/>
                </a:ext>
              </a:extLst>
            </p:cNvPr>
            <p:cNvPicPr>
              <a:picLocks noChangeAspect="1"/>
            </p:cNvPicPr>
            <p:nvPr/>
          </p:nvPicPr>
          <p:blipFill>
            <a:blip r:embed="rId6"/>
            <a:stretch>
              <a:fillRect/>
            </a:stretch>
          </p:blipFill>
          <p:spPr>
            <a:xfrm>
              <a:off x="6560006" y="2381644"/>
              <a:ext cx="418473" cy="450054"/>
            </a:xfrm>
            <a:prstGeom prst="rect">
              <a:avLst/>
            </a:prstGeom>
          </p:spPr>
        </p:pic>
        <p:sp>
          <p:nvSpPr>
            <p:cNvPr id="58" name="TextBox 57">
              <a:extLst>
                <a:ext uri="{FF2B5EF4-FFF2-40B4-BE49-F238E27FC236}">
                  <a16:creationId xmlns:a16="http://schemas.microsoft.com/office/drawing/2014/main" id="{9F52F475-BCDF-4D0E-8837-59100A8B7DD9}"/>
                </a:ext>
              </a:extLst>
            </p:cNvPr>
            <p:cNvSpPr txBox="1"/>
            <p:nvPr/>
          </p:nvSpPr>
          <p:spPr>
            <a:xfrm>
              <a:off x="6345704" y="2848952"/>
              <a:ext cx="847076" cy="318549"/>
            </a:xfrm>
            <a:prstGeom prst="rect">
              <a:avLst/>
            </a:prstGeom>
            <a:noFill/>
          </p:spPr>
          <p:txBody>
            <a:bodyPr wrap="square" rtlCol="0">
              <a:spAutoFit/>
            </a:bodyPr>
            <a:lstStyle/>
            <a:p>
              <a:pPr algn="ctr">
                <a:lnSpc>
                  <a:spcPct val="90000"/>
                </a:lnSpc>
              </a:pPr>
              <a:r>
                <a:rPr lang="en-US" sz="1200" dirty="0">
                  <a:latin typeface="Arial Rounded MT Bold" panose="020F0704030504030204" pitchFamily="34" charset="0"/>
                </a:rPr>
                <a:t>EC2 Instance</a:t>
              </a:r>
            </a:p>
          </p:txBody>
        </p:sp>
      </p:grpSp>
      <p:sp>
        <p:nvSpPr>
          <p:cNvPr id="59" name="TextBox 32">
            <a:extLst>
              <a:ext uri="{FF2B5EF4-FFF2-40B4-BE49-F238E27FC236}">
                <a16:creationId xmlns:a16="http://schemas.microsoft.com/office/drawing/2014/main" id="{CCBB3703-9397-44EF-9012-198DAE9F6AC7}"/>
              </a:ext>
            </a:extLst>
          </p:cNvPr>
          <p:cNvSpPr txBox="1">
            <a:spLocks noChangeArrowheads="1"/>
          </p:cNvSpPr>
          <p:nvPr/>
        </p:nvSpPr>
        <p:spPr bwMode="auto">
          <a:xfrm>
            <a:off x="7360455" y="6197858"/>
            <a:ext cx="1776927" cy="276999"/>
          </a:xfrm>
          <a:prstGeom prst="rect">
            <a:avLst/>
          </a:prstGeom>
          <a:noFill/>
          <a:ln w="9525">
            <a:noFill/>
            <a:miter lim="800000"/>
            <a:headEnd/>
            <a:tailEnd/>
          </a:ln>
        </p:spPr>
        <p:txBody>
          <a:bodyPr>
            <a:spAutoFit/>
          </a:bodyPr>
          <a:lstStyle/>
          <a:p>
            <a:pPr algn="ctr"/>
            <a:r>
              <a:rPr lang="en-US" sz="1200" b="1" dirty="0">
                <a:solidFill>
                  <a:srgbClr val="FF9900"/>
                </a:solidFill>
                <a:latin typeface="Arial"/>
                <a:ea typeface="Verdana" pitchFamily="34" charset="0"/>
                <a:cs typeface="Arial"/>
              </a:rPr>
              <a:t>Availability Zone</a:t>
            </a:r>
          </a:p>
        </p:txBody>
      </p:sp>
      <p:sp>
        <p:nvSpPr>
          <p:cNvPr id="60" name="TextBox 32">
            <a:extLst>
              <a:ext uri="{FF2B5EF4-FFF2-40B4-BE49-F238E27FC236}">
                <a16:creationId xmlns:a16="http://schemas.microsoft.com/office/drawing/2014/main" id="{9E19B998-A89D-4F01-A8EB-D999CAFECC47}"/>
              </a:ext>
            </a:extLst>
          </p:cNvPr>
          <p:cNvSpPr txBox="1">
            <a:spLocks noChangeArrowheads="1"/>
          </p:cNvSpPr>
          <p:nvPr/>
        </p:nvSpPr>
        <p:spPr bwMode="auto">
          <a:xfrm>
            <a:off x="9466270" y="6197858"/>
            <a:ext cx="1776927" cy="276999"/>
          </a:xfrm>
          <a:prstGeom prst="rect">
            <a:avLst/>
          </a:prstGeom>
          <a:noFill/>
          <a:ln w="9525">
            <a:noFill/>
            <a:miter lim="800000"/>
            <a:headEnd/>
            <a:tailEnd/>
          </a:ln>
        </p:spPr>
        <p:txBody>
          <a:bodyPr>
            <a:spAutoFit/>
          </a:bodyPr>
          <a:lstStyle/>
          <a:p>
            <a:pPr algn="ctr"/>
            <a:r>
              <a:rPr lang="en-US" sz="1200" b="1" dirty="0">
                <a:solidFill>
                  <a:srgbClr val="FF9900"/>
                </a:solidFill>
                <a:latin typeface="Arial"/>
                <a:ea typeface="Verdana" pitchFamily="34" charset="0"/>
                <a:cs typeface="Arial"/>
              </a:rPr>
              <a:t>Availability Zone</a:t>
            </a:r>
          </a:p>
        </p:txBody>
      </p:sp>
      <p:cxnSp>
        <p:nvCxnSpPr>
          <p:cNvPr id="61" name="Straight Arrow Connector 60">
            <a:extLst>
              <a:ext uri="{FF2B5EF4-FFF2-40B4-BE49-F238E27FC236}">
                <a16:creationId xmlns:a16="http://schemas.microsoft.com/office/drawing/2014/main" id="{850E7D71-1F6E-4E8A-AA85-BA559A79E7A9}"/>
              </a:ext>
            </a:extLst>
          </p:cNvPr>
          <p:cNvCxnSpPr/>
          <p:nvPr/>
        </p:nvCxnSpPr>
        <p:spPr>
          <a:xfrm flipH="1">
            <a:off x="8510327" y="3037448"/>
            <a:ext cx="496743" cy="459444"/>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B06CFCF-59BC-4BB3-A850-120426C9935A}"/>
              </a:ext>
            </a:extLst>
          </p:cNvPr>
          <p:cNvSpPr txBox="1">
            <a:spLocks noChangeArrowheads="1"/>
          </p:cNvSpPr>
          <p:nvPr/>
        </p:nvSpPr>
        <p:spPr bwMode="auto">
          <a:xfrm>
            <a:off x="8727125" y="3133416"/>
            <a:ext cx="1081372" cy="711136"/>
          </a:xfrm>
          <a:prstGeom prst="rect">
            <a:avLst/>
          </a:prstGeom>
          <a:noFill/>
          <a:ln w="9525">
            <a:noFill/>
            <a:miter lim="800000"/>
            <a:headEnd/>
            <a:tailEnd/>
          </a:ln>
        </p:spPr>
        <p:txBody>
          <a:bodyPr>
            <a:noAutofit/>
          </a:bodyPr>
          <a:lstStyle/>
          <a:p>
            <a:pPr algn="ctr">
              <a:lnSpc>
                <a:spcPct val="90000"/>
              </a:lnSpc>
            </a:pPr>
            <a:r>
              <a:rPr lang="en-US" sz="1200" dirty="0">
                <a:latin typeface="Arial Rounded MT Bold" panose="020F0704030504030204" pitchFamily="34" charset="0"/>
              </a:rPr>
              <a:t>Elastic Load Balancing</a:t>
            </a:r>
          </a:p>
        </p:txBody>
      </p:sp>
      <p:cxnSp>
        <p:nvCxnSpPr>
          <p:cNvPr id="63" name="Straight Arrow Connector 62">
            <a:extLst>
              <a:ext uri="{FF2B5EF4-FFF2-40B4-BE49-F238E27FC236}">
                <a16:creationId xmlns:a16="http://schemas.microsoft.com/office/drawing/2014/main" id="{6C18DFF4-645B-4EE8-87C2-422143BEAEC6}"/>
              </a:ext>
            </a:extLst>
          </p:cNvPr>
          <p:cNvCxnSpPr>
            <a:stCxn id="58" idx="2"/>
            <a:endCxn id="54" idx="0"/>
          </p:cNvCxnSpPr>
          <p:nvPr/>
        </p:nvCxnSpPr>
        <p:spPr>
          <a:xfrm>
            <a:off x="8244792" y="4544703"/>
            <a:ext cx="4128" cy="420232"/>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35961093-46FF-4FBE-AD55-5A86492A31F4}"/>
              </a:ext>
            </a:extLst>
          </p:cNvPr>
          <p:cNvGrpSpPr/>
          <p:nvPr/>
        </p:nvGrpSpPr>
        <p:grpSpPr>
          <a:xfrm>
            <a:off x="9788040" y="3496893"/>
            <a:ext cx="1129435" cy="1047810"/>
            <a:chOff x="6345704" y="2381644"/>
            <a:chExt cx="847076" cy="785857"/>
          </a:xfrm>
        </p:grpSpPr>
        <p:pic>
          <p:nvPicPr>
            <p:cNvPr id="65" name="Picture 64">
              <a:extLst>
                <a:ext uri="{FF2B5EF4-FFF2-40B4-BE49-F238E27FC236}">
                  <a16:creationId xmlns:a16="http://schemas.microsoft.com/office/drawing/2014/main" id="{091BD413-5D2F-4CFF-B8EB-62F89CC176DE}"/>
                </a:ext>
              </a:extLst>
            </p:cNvPr>
            <p:cNvPicPr>
              <a:picLocks noChangeAspect="1"/>
            </p:cNvPicPr>
            <p:nvPr/>
          </p:nvPicPr>
          <p:blipFill>
            <a:blip r:embed="rId6"/>
            <a:stretch>
              <a:fillRect/>
            </a:stretch>
          </p:blipFill>
          <p:spPr>
            <a:xfrm>
              <a:off x="6560006" y="2381644"/>
              <a:ext cx="418473" cy="450054"/>
            </a:xfrm>
            <a:prstGeom prst="rect">
              <a:avLst/>
            </a:prstGeom>
          </p:spPr>
        </p:pic>
        <p:sp>
          <p:nvSpPr>
            <p:cNvPr id="66" name="TextBox 65">
              <a:extLst>
                <a:ext uri="{FF2B5EF4-FFF2-40B4-BE49-F238E27FC236}">
                  <a16:creationId xmlns:a16="http://schemas.microsoft.com/office/drawing/2014/main" id="{650E2F5C-8FC2-435E-A0A5-29D789D0FCC7}"/>
                </a:ext>
              </a:extLst>
            </p:cNvPr>
            <p:cNvSpPr txBox="1"/>
            <p:nvPr/>
          </p:nvSpPr>
          <p:spPr>
            <a:xfrm>
              <a:off x="6345704" y="2848952"/>
              <a:ext cx="847076" cy="318549"/>
            </a:xfrm>
            <a:prstGeom prst="rect">
              <a:avLst/>
            </a:prstGeom>
            <a:noFill/>
          </p:spPr>
          <p:txBody>
            <a:bodyPr wrap="square" rtlCol="0">
              <a:spAutoFit/>
            </a:bodyPr>
            <a:lstStyle/>
            <a:p>
              <a:pPr algn="ctr">
                <a:lnSpc>
                  <a:spcPct val="90000"/>
                </a:lnSpc>
              </a:pPr>
              <a:r>
                <a:rPr lang="en-US" sz="1200" dirty="0">
                  <a:latin typeface="Arial Rounded MT Bold" panose="020F0704030504030204" pitchFamily="34" charset="0"/>
                </a:rPr>
                <a:t>EC2 Instance</a:t>
              </a:r>
            </a:p>
          </p:txBody>
        </p:sp>
      </p:grpSp>
      <p:grpSp>
        <p:nvGrpSpPr>
          <p:cNvPr id="67" name="Group 66">
            <a:extLst>
              <a:ext uri="{FF2B5EF4-FFF2-40B4-BE49-F238E27FC236}">
                <a16:creationId xmlns:a16="http://schemas.microsoft.com/office/drawing/2014/main" id="{0379B1A1-FB13-4E4A-AFB4-79F9344272D5}"/>
              </a:ext>
            </a:extLst>
          </p:cNvPr>
          <p:cNvGrpSpPr/>
          <p:nvPr/>
        </p:nvGrpSpPr>
        <p:grpSpPr>
          <a:xfrm>
            <a:off x="9596427" y="4919128"/>
            <a:ext cx="1488610" cy="1226243"/>
            <a:chOff x="9561908" y="4465173"/>
            <a:chExt cx="1488610" cy="1226243"/>
          </a:xfrm>
        </p:grpSpPr>
        <p:pic>
          <p:nvPicPr>
            <p:cNvPr id="68" name="Picture 67">
              <a:extLst>
                <a:ext uri="{FF2B5EF4-FFF2-40B4-BE49-F238E27FC236}">
                  <a16:creationId xmlns:a16="http://schemas.microsoft.com/office/drawing/2014/main" id="{6DA12B24-9A4C-4E5B-92DA-707812AC53C3}"/>
                </a:ext>
              </a:extLst>
            </p:cNvPr>
            <p:cNvPicPr>
              <a:picLocks noChangeAspect="1"/>
            </p:cNvPicPr>
            <p:nvPr/>
          </p:nvPicPr>
          <p:blipFill>
            <a:blip r:embed="rId7"/>
            <a:stretch>
              <a:fillRect/>
            </a:stretch>
          </p:blipFill>
          <p:spPr>
            <a:xfrm>
              <a:off x="10056545" y="4465173"/>
              <a:ext cx="499335" cy="646867"/>
            </a:xfrm>
            <a:prstGeom prst="rect">
              <a:avLst/>
            </a:prstGeom>
          </p:spPr>
        </p:pic>
        <p:sp>
          <p:nvSpPr>
            <p:cNvPr id="69" name="TextBox 68">
              <a:extLst>
                <a:ext uri="{FF2B5EF4-FFF2-40B4-BE49-F238E27FC236}">
                  <a16:creationId xmlns:a16="http://schemas.microsoft.com/office/drawing/2014/main" id="{00E6446F-D5A8-43AC-B3B5-6F30EA484759}"/>
                </a:ext>
              </a:extLst>
            </p:cNvPr>
            <p:cNvSpPr txBox="1"/>
            <p:nvPr/>
          </p:nvSpPr>
          <p:spPr>
            <a:xfrm>
              <a:off x="9561908" y="5100485"/>
              <a:ext cx="1488610" cy="590931"/>
            </a:xfrm>
            <a:prstGeom prst="rect">
              <a:avLst/>
            </a:prstGeom>
            <a:noFill/>
          </p:spPr>
          <p:txBody>
            <a:bodyPr wrap="square" rtlCol="0">
              <a:spAutoFit/>
            </a:bodyPr>
            <a:lstStyle/>
            <a:p>
              <a:pPr algn="ctr">
                <a:lnSpc>
                  <a:spcPct val="90000"/>
                </a:lnSpc>
              </a:pPr>
              <a:r>
                <a:rPr lang="en-US" sz="1200" dirty="0">
                  <a:latin typeface="Arial Rounded MT Bold" panose="020F0704030504030204" pitchFamily="34" charset="0"/>
                </a:rPr>
                <a:t>RDS DB Instance Standby </a:t>
              </a:r>
              <a:br>
                <a:rPr lang="en-US" sz="1200" dirty="0">
                  <a:latin typeface="Arial Rounded MT Bold" panose="020F0704030504030204" pitchFamily="34" charset="0"/>
                </a:rPr>
              </a:br>
              <a:r>
                <a:rPr lang="en-US" sz="1200" dirty="0">
                  <a:latin typeface="Arial Rounded MT Bold" panose="020F0704030504030204" pitchFamily="34" charset="0"/>
                </a:rPr>
                <a:t>(Multi-AZ)</a:t>
              </a:r>
            </a:p>
          </p:txBody>
        </p:sp>
      </p:grpSp>
      <p:cxnSp>
        <p:nvCxnSpPr>
          <p:cNvPr id="70" name="Straight Arrow Connector 69">
            <a:extLst>
              <a:ext uri="{FF2B5EF4-FFF2-40B4-BE49-F238E27FC236}">
                <a16:creationId xmlns:a16="http://schemas.microsoft.com/office/drawing/2014/main" id="{3F5CEAAE-A482-4A98-A054-4FB97595127B}"/>
              </a:ext>
            </a:extLst>
          </p:cNvPr>
          <p:cNvCxnSpPr/>
          <p:nvPr/>
        </p:nvCxnSpPr>
        <p:spPr>
          <a:xfrm flipH="1">
            <a:off x="8522558" y="4064332"/>
            <a:ext cx="1545886" cy="939748"/>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50D08FE-5D76-484F-BC8D-124B73FF803D}"/>
              </a:ext>
            </a:extLst>
          </p:cNvPr>
          <p:cNvCxnSpPr/>
          <p:nvPr/>
        </p:nvCxnSpPr>
        <p:spPr>
          <a:xfrm>
            <a:off x="9551587" y="3036571"/>
            <a:ext cx="539477" cy="430105"/>
          </a:xfrm>
          <a:prstGeom prst="straightConnector1">
            <a:avLst/>
          </a:prstGeom>
          <a:ln>
            <a:solidFill>
              <a:srgbClr val="00B0F0"/>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3146F49D-52DE-414E-8069-3FD0ABD55D2F}"/>
              </a:ext>
            </a:extLst>
          </p:cNvPr>
          <p:cNvGrpSpPr/>
          <p:nvPr/>
        </p:nvGrpSpPr>
        <p:grpSpPr>
          <a:xfrm>
            <a:off x="8053230" y="1422143"/>
            <a:ext cx="728015" cy="1088631"/>
            <a:chOff x="6388568" y="469762"/>
            <a:chExt cx="384604" cy="575115"/>
          </a:xfrm>
        </p:grpSpPr>
        <p:pic>
          <p:nvPicPr>
            <p:cNvPr id="73" name="Picture 72">
              <a:extLst>
                <a:ext uri="{FF2B5EF4-FFF2-40B4-BE49-F238E27FC236}">
                  <a16:creationId xmlns:a16="http://schemas.microsoft.com/office/drawing/2014/main" id="{6595C432-01D5-43D7-A98B-896222C5097F}"/>
                </a:ext>
              </a:extLst>
            </p:cNvPr>
            <p:cNvPicPr>
              <a:picLocks noChangeAspect="1"/>
            </p:cNvPicPr>
            <p:nvPr/>
          </p:nvPicPr>
          <p:blipFill>
            <a:blip r:embed="rId8"/>
            <a:stretch>
              <a:fillRect/>
            </a:stretch>
          </p:blipFill>
          <p:spPr>
            <a:xfrm>
              <a:off x="6433542" y="469762"/>
              <a:ext cx="294657" cy="412519"/>
            </a:xfrm>
            <a:prstGeom prst="rect">
              <a:avLst/>
            </a:prstGeom>
          </p:spPr>
        </p:pic>
        <p:sp>
          <p:nvSpPr>
            <p:cNvPr id="74" name="TextBox 73">
              <a:extLst>
                <a:ext uri="{FF2B5EF4-FFF2-40B4-BE49-F238E27FC236}">
                  <a16:creationId xmlns:a16="http://schemas.microsoft.com/office/drawing/2014/main" id="{2B703755-168C-4888-8D6A-E9689EF32CD2}"/>
                </a:ext>
              </a:extLst>
            </p:cNvPr>
            <p:cNvSpPr txBox="1"/>
            <p:nvPr/>
          </p:nvSpPr>
          <p:spPr>
            <a:xfrm>
              <a:off x="6388568" y="882281"/>
              <a:ext cx="384604" cy="162596"/>
            </a:xfrm>
            <a:prstGeom prst="rect">
              <a:avLst/>
            </a:prstGeom>
            <a:noFill/>
          </p:spPr>
          <p:txBody>
            <a:bodyPr wrap="square" rtlCol="0">
              <a:spAutoFit/>
            </a:bodyPr>
            <a:lstStyle/>
            <a:p>
              <a:pPr algn="ctr"/>
              <a:r>
                <a:rPr lang="en-US" sz="1400" dirty="0">
                  <a:latin typeface="Arial Rounded MT Bold" panose="020F0704030504030204" pitchFamily="34" charset="0"/>
                </a:rPr>
                <a:t>User</a:t>
              </a:r>
            </a:p>
          </p:txBody>
        </p:sp>
      </p:grpSp>
      <p:sp>
        <p:nvSpPr>
          <p:cNvPr id="76" name="Title 75">
            <a:extLst>
              <a:ext uri="{FF2B5EF4-FFF2-40B4-BE49-F238E27FC236}">
                <a16:creationId xmlns:a16="http://schemas.microsoft.com/office/drawing/2014/main" id="{94B5E2BB-8D43-46A5-921A-5D4BFCC0389B}"/>
              </a:ext>
            </a:extLst>
          </p:cNvPr>
          <p:cNvSpPr>
            <a:spLocks noGrp="1"/>
          </p:cNvSpPr>
          <p:nvPr>
            <p:ph type="title" idx="4294967295"/>
          </p:nvPr>
        </p:nvSpPr>
        <p:spPr>
          <a:xfrm>
            <a:off x="158839" y="32088"/>
            <a:ext cx="11874322" cy="1300766"/>
          </a:xfrm>
        </p:spPr>
        <p:txBody>
          <a:bodyPr>
            <a:normAutofit/>
          </a:bodyPr>
          <a:lstStyle/>
          <a:p>
            <a:r>
              <a:rPr lang="en-IN" dirty="0">
                <a:latin typeface="Times New Roman" panose="02020603050405020304" pitchFamily="18" charset="0"/>
                <a:cs typeface="Times New Roman" panose="02020603050405020304" pitchFamily="18" charset="0"/>
              </a:rPr>
              <a:t>High Availability using Multi AZs</a:t>
            </a:r>
          </a:p>
        </p:txBody>
      </p:sp>
    </p:spTree>
    <p:extLst>
      <p:ext uri="{BB962C8B-B14F-4D97-AF65-F5344CB8AC3E}">
        <p14:creationId xmlns:p14="http://schemas.microsoft.com/office/powerpoint/2010/main" val="513574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0" fill="hold"/>
                                        <p:tgtEl>
                                          <p:spTgt spid="53"/>
                                        </p:tgtEl>
                                        <p:attrNameLst>
                                          <p:attrName>ppt_w</p:attrName>
                                        </p:attrNameLst>
                                      </p:cBhvr>
                                      <p:tavLst>
                                        <p:tav tm="0">
                                          <p:val>
                                            <p:fltVal val="0"/>
                                          </p:val>
                                        </p:tav>
                                        <p:tav tm="100000">
                                          <p:val>
                                            <p:strVal val="#ppt_w"/>
                                          </p:val>
                                        </p:tav>
                                      </p:tavLst>
                                    </p:anim>
                                    <p:anim calcmode="lin" valueType="num">
                                      <p:cBhvr>
                                        <p:cTn id="8" dur="3000" fill="hold"/>
                                        <p:tgtEl>
                                          <p:spTgt spid="53"/>
                                        </p:tgtEl>
                                        <p:attrNameLst>
                                          <p:attrName>ppt_h</p:attrName>
                                        </p:attrNameLst>
                                      </p:cBhvr>
                                      <p:tavLst>
                                        <p:tav tm="0">
                                          <p:val>
                                            <p:fltVal val="0"/>
                                          </p:val>
                                        </p:tav>
                                        <p:tav tm="100000">
                                          <p:val>
                                            <p:strVal val="#ppt_h"/>
                                          </p:val>
                                        </p:tav>
                                      </p:tavLst>
                                    </p:anim>
                                    <p:anim calcmode="lin" valueType="num">
                                      <p:cBhvr>
                                        <p:cTn id="9" dur="3000" fill="hold"/>
                                        <p:tgtEl>
                                          <p:spTgt spid="53"/>
                                        </p:tgtEl>
                                        <p:attrNameLst>
                                          <p:attrName>style.rotation</p:attrName>
                                        </p:attrNameLst>
                                      </p:cBhvr>
                                      <p:tavLst>
                                        <p:tav tm="0">
                                          <p:val>
                                            <p:fltVal val="90"/>
                                          </p:val>
                                        </p:tav>
                                        <p:tav tm="100000">
                                          <p:val>
                                            <p:fltVal val="0"/>
                                          </p:val>
                                        </p:tav>
                                      </p:tavLst>
                                    </p:anim>
                                    <p:animEffect transition="in" filter="fade">
                                      <p:cBhvr>
                                        <p:cTn id="10" dur="3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B271-767A-447C-B600-8AB276B89BBF}"/>
              </a:ext>
            </a:extLst>
          </p:cNvPr>
          <p:cNvSpPr>
            <a:spLocks noGrp="1"/>
          </p:cNvSpPr>
          <p:nvPr>
            <p:ph type="title" idx="4294967295"/>
          </p:nvPr>
        </p:nvSpPr>
        <p:spPr>
          <a:xfrm>
            <a:off x="158839" y="32088"/>
            <a:ext cx="11874322" cy="1300766"/>
          </a:xfrm>
        </p:spPr>
        <p:txBody>
          <a:bodyPr/>
          <a:lstStyle/>
          <a:p>
            <a:r>
              <a:rPr lang="en-IN" dirty="0">
                <a:latin typeface="Times New Roman" panose="02020603050405020304" pitchFamily="18" charset="0"/>
                <a:cs typeface="Times New Roman" panose="02020603050405020304" pitchFamily="18" charset="0"/>
              </a:rPr>
              <a:t>High Availability using Multi AZs</a:t>
            </a:r>
            <a:endParaRPr lang="en-IN" dirty="0"/>
          </a:p>
        </p:txBody>
      </p:sp>
      <p:sp>
        <p:nvSpPr>
          <p:cNvPr id="3" name="Date Placeholder 2">
            <a:extLst>
              <a:ext uri="{FF2B5EF4-FFF2-40B4-BE49-F238E27FC236}">
                <a16:creationId xmlns:a16="http://schemas.microsoft.com/office/drawing/2014/main" id="{28709784-5566-427A-AC04-409BC8846ED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C147F9D0-99BF-42FF-9814-028B8E91D0F9}"/>
              </a:ext>
            </a:extLst>
          </p:cNvPr>
          <p:cNvSpPr>
            <a:spLocks noGrp="1"/>
          </p:cNvSpPr>
          <p:nvPr>
            <p:ph type="sldNum" sz="quarter" idx="4"/>
          </p:nvPr>
        </p:nvSpPr>
        <p:spPr/>
        <p:txBody>
          <a:bodyPr/>
          <a:lstStyle/>
          <a:p>
            <a:fld id="{9860EDB8-5305-433F-BE41-D7A86D811DB3}" type="slidenum">
              <a:rPr lang="en-US" smtClean="0"/>
              <a:pPr/>
              <a:t>22</a:t>
            </a:fld>
            <a:endParaRPr lang="en-US" dirty="0"/>
          </a:p>
        </p:txBody>
      </p:sp>
      <p:sp>
        <p:nvSpPr>
          <p:cNvPr id="6" name="Content Placeholder 5">
            <a:extLst>
              <a:ext uri="{FF2B5EF4-FFF2-40B4-BE49-F238E27FC236}">
                <a16:creationId xmlns:a16="http://schemas.microsoft.com/office/drawing/2014/main" id="{688E379A-A28D-48D2-BC79-28CC0D0A0F04}"/>
              </a:ext>
            </a:extLst>
          </p:cNvPr>
          <p:cNvSpPr>
            <a:spLocks noGrp="1"/>
          </p:cNvSpPr>
          <p:nvPr>
            <p:ph sz="quarter" idx="4294967295"/>
          </p:nvPr>
        </p:nvSpPr>
        <p:spPr>
          <a:xfrm>
            <a:off x="172571" y="1418447"/>
            <a:ext cx="11846859" cy="5112846"/>
          </a:xfrm>
        </p:spPr>
        <p:txBody>
          <a:bodyPr/>
          <a:lstStyle/>
          <a:p>
            <a:r>
              <a:rPr lang="en-US" dirty="0">
                <a:latin typeface="Times New Roman" panose="02020603050405020304" pitchFamily="18" charset="0"/>
                <a:cs typeface="Times New Roman" panose="02020603050405020304" pitchFamily="18" charset="0"/>
              </a:rPr>
              <a:t>Customers who care about the availability and performance of their applications want to deploy these applications across multiple AZs in the same region for fault tolerance and low latency.</a:t>
            </a:r>
          </a:p>
          <a:p>
            <a:r>
              <a:rPr lang="en-US" dirty="0">
                <a:latin typeface="Times New Roman" panose="02020603050405020304" pitchFamily="18" charset="0"/>
                <a:cs typeface="Times New Roman" panose="02020603050405020304" pitchFamily="18" charset="0"/>
              </a:rPr>
              <a:t>AZs are connected to each other with fast, private fiber-optic networking, enabling you to easily architect applications that automatically fail-over between AZs without interruption.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6293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176E-2992-4414-A5E8-9FED15C8289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High Availability And AWS Regions</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0CCCAD4E-E8C7-4C99-86D1-B6A024115D2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768D7022-9AFF-4C9D-809C-0DA19E32CC23}"/>
              </a:ext>
            </a:extLst>
          </p:cNvPr>
          <p:cNvSpPr>
            <a:spLocks noGrp="1"/>
          </p:cNvSpPr>
          <p:nvPr>
            <p:ph type="sldNum" sz="quarter" idx="4"/>
          </p:nvPr>
        </p:nvSpPr>
        <p:spPr/>
        <p:txBody>
          <a:bodyPr/>
          <a:lstStyle/>
          <a:p>
            <a:fld id="{9860EDB8-5305-433F-BE41-D7A86D811DB3}" type="slidenum">
              <a:rPr lang="en-US" smtClean="0"/>
              <a:pPr/>
              <a:t>23</a:t>
            </a:fld>
            <a:endParaRPr lang="en-US" dirty="0"/>
          </a:p>
        </p:txBody>
      </p:sp>
      <p:sp>
        <p:nvSpPr>
          <p:cNvPr id="8" name="Content Placeholder 2">
            <a:extLst>
              <a:ext uri="{FF2B5EF4-FFF2-40B4-BE49-F238E27FC236}">
                <a16:creationId xmlns:a16="http://schemas.microsoft.com/office/drawing/2014/main" id="{3DE3BB9D-ADE1-4D58-8FEA-2661BAF062CF}"/>
              </a:ext>
            </a:extLst>
          </p:cNvPr>
          <p:cNvSpPr txBox="1">
            <a:spLocks/>
          </p:cNvSpPr>
          <p:nvPr/>
        </p:nvSpPr>
        <p:spPr>
          <a:xfrm>
            <a:off x="367607" y="1598336"/>
            <a:ext cx="11331575" cy="1694090"/>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buClr>
                <a:srgbClr val="FBA019"/>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Multi-region deployment increases:</a:t>
            </a:r>
          </a:p>
          <a:p>
            <a:pPr marL="635000" lvl="1" indent="-342900">
              <a:buFont typeface="Wingdings" panose="05000000000000000000" pitchFamily="2" charset="2"/>
              <a:buChar char="ü"/>
            </a:pPr>
            <a:r>
              <a:rPr lang="en-US" sz="2400" dirty="0">
                <a:solidFill>
                  <a:schemeClr val="tx2"/>
                </a:solidFill>
                <a:latin typeface="Times New Roman" panose="02020603050405020304" pitchFamily="18" charset="0"/>
                <a:cs typeface="Times New Roman" panose="02020603050405020304" pitchFamily="18" charset="0"/>
              </a:rPr>
              <a:t>Availability</a:t>
            </a:r>
          </a:p>
          <a:p>
            <a:pPr marL="635000" lvl="1" indent="-342900">
              <a:buFont typeface="Wingdings" panose="05000000000000000000" pitchFamily="2" charset="2"/>
              <a:buChar char="ü"/>
            </a:pPr>
            <a:r>
              <a:rPr lang="en-US" sz="2400" dirty="0">
                <a:solidFill>
                  <a:schemeClr val="tx2"/>
                </a:solidFill>
                <a:latin typeface="Times New Roman" panose="02020603050405020304" pitchFamily="18" charset="0"/>
                <a:cs typeface="Times New Roman" panose="02020603050405020304" pitchFamily="18" charset="0"/>
              </a:rPr>
              <a:t>Cost</a:t>
            </a:r>
          </a:p>
          <a:p>
            <a:pPr marL="635000" lvl="1" indent="-342900">
              <a:buFont typeface="Wingdings" panose="05000000000000000000" pitchFamily="2" charset="2"/>
              <a:buChar char="ü"/>
            </a:pPr>
            <a:r>
              <a:rPr lang="en-US" sz="2400" dirty="0">
                <a:solidFill>
                  <a:schemeClr val="tx2"/>
                </a:solidFill>
                <a:latin typeface="Times New Roman" panose="02020603050405020304" pitchFamily="18" charset="0"/>
                <a:cs typeface="Times New Roman" panose="02020603050405020304" pitchFamily="18" charset="0"/>
              </a:rPr>
              <a:t>Complexity</a:t>
            </a:r>
          </a:p>
        </p:txBody>
      </p:sp>
      <p:pic>
        <p:nvPicPr>
          <p:cNvPr id="9" name="Picture 8">
            <a:extLst>
              <a:ext uri="{FF2B5EF4-FFF2-40B4-BE49-F238E27FC236}">
                <a16:creationId xmlns:a16="http://schemas.microsoft.com/office/drawing/2014/main" id="{45D958AA-E5EF-48BC-9AEA-1FC31990E26F}"/>
              </a:ext>
            </a:extLst>
          </p:cNvPr>
          <p:cNvPicPr>
            <a:picLocks noChangeAspect="1"/>
          </p:cNvPicPr>
          <p:nvPr/>
        </p:nvPicPr>
        <p:blipFill>
          <a:blip r:embed="rId2"/>
          <a:stretch>
            <a:fillRect/>
          </a:stretch>
        </p:blipFill>
        <p:spPr>
          <a:xfrm>
            <a:off x="5034337" y="1932398"/>
            <a:ext cx="6790056" cy="3740093"/>
          </a:xfrm>
          <a:prstGeom prst="rect">
            <a:avLst/>
          </a:prstGeom>
        </p:spPr>
      </p:pic>
      <p:sp>
        <p:nvSpPr>
          <p:cNvPr id="10" name="Rectangle 9">
            <a:extLst>
              <a:ext uri="{FF2B5EF4-FFF2-40B4-BE49-F238E27FC236}">
                <a16:creationId xmlns:a16="http://schemas.microsoft.com/office/drawing/2014/main" id="{C59F5A68-6750-48C0-8775-8D4A0B77698E}"/>
              </a:ext>
            </a:extLst>
          </p:cNvPr>
          <p:cNvSpPr/>
          <p:nvPr/>
        </p:nvSpPr>
        <p:spPr>
          <a:xfrm>
            <a:off x="492818" y="3292426"/>
            <a:ext cx="4267200" cy="2882840"/>
          </a:xfrm>
          <a:prstGeom prst="rect">
            <a:avLst/>
          </a:prstGeom>
        </p:spPr>
        <p:txBody>
          <a:bodyPr wrap="square">
            <a:spAutoFit/>
          </a:bodyPr>
          <a:lstStyle/>
          <a:p>
            <a:pPr marL="3429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Default to a </a:t>
            </a:r>
            <a:r>
              <a:rPr lang="en-US" sz="2400" dirty="0">
                <a:solidFill>
                  <a:schemeClr val="accent1"/>
                </a:solidFill>
                <a:latin typeface="Times New Roman" panose="02020603050405020304" pitchFamily="18" charset="0"/>
                <a:cs typeface="Times New Roman" panose="02020603050405020304" pitchFamily="18" charset="0"/>
              </a:rPr>
              <a:t>single region</a:t>
            </a: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unless multi-region deployment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necessary. </a:t>
            </a:r>
          </a:p>
          <a:p>
            <a:pPr marL="342900" lvl="1" indent="-342900">
              <a:spcBef>
                <a:spcPts val="1600"/>
              </a:spcBef>
              <a:spcAft>
                <a:spcPts val="16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If you use a single region, </a:t>
            </a:r>
            <a:br>
              <a:rPr lang="en-US" sz="2400" dirty="0">
                <a:latin typeface="Times New Roman" panose="02020603050405020304" pitchFamily="18" charset="0"/>
                <a:cs typeface="Times New Roman" panose="02020603050405020304" pitchFamily="18" charset="0"/>
              </a:rPr>
            </a:br>
            <a:r>
              <a:rPr lang="en-US" sz="2400" dirty="0">
                <a:solidFill>
                  <a:schemeClr val="accent1"/>
                </a:solidFill>
                <a:latin typeface="Times New Roman" panose="02020603050405020304" pitchFamily="18" charset="0"/>
                <a:cs typeface="Times New Roman" panose="02020603050405020304" pitchFamily="18" charset="0"/>
              </a:rPr>
              <a:t>multi-AZ is the bare minimum </a:t>
            </a:r>
            <a:br>
              <a:rPr lang="en-US" sz="2400" dirty="0">
                <a:solidFill>
                  <a:schemeClr val="accent1"/>
                </a:solidFill>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HA solution.</a:t>
            </a:r>
          </a:p>
        </p:txBody>
      </p:sp>
      <p:sp>
        <p:nvSpPr>
          <p:cNvPr id="11" name="TextBox 10">
            <a:extLst>
              <a:ext uri="{FF2B5EF4-FFF2-40B4-BE49-F238E27FC236}">
                <a16:creationId xmlns:a16="http://schemas.microsoft.com/office/drawing/2014/main" id="{44549B66-5B1A-4BE6-8D81-BD58F722F944}"/>
              </a:ext>
            </a:extLst>
          </p:cNvPr>
          <p:cNvSpPr txBox="1"/>
          <p:nvPr/>
        </p:nvSpPr>
        <p:spPr>
          <a:xfrm>
            <a:off x="5034337" y="5932787"/>
            <a:ext cx="6544638" cy="371336"/>
          </a:xfrm>
          <a:prstGeom prst="rect">
            <a:avLst/>
          </a:prstGeom>
          <a:noFill/>
        </p:spPr>
        <p:txBody>
          <a:bodyPr wrap="square">
            <a:spAutoFit/>
          </a:bodyPr>
          <a:lstStyle/>
          <a:p>
            <a:pPr marL="0" indent="0">
              <a:buNone/>
            </a:pPr>
            <a:r>
              <a:rPr lang="en-US" dirty="0" err="1"/>
              <a:t>Src</a:t>
            </a:r>
            <a:r>
              <a:rPr lang="en-US" dirty="0"/>
              <a:t>: https://aws.amazon.com/about-aws/global-infrastructure</a:t>
            </a:r>
          </a:p>
        </p:txBody>
      </p:sp>
    </p:spTree>
    <p:extLst>
      <p:ext uri="{BB962C8B-B14F-4D97-AF65-F5344CB8AC3E}">
        <p14:creationId xmlns:p14="http://schemas.microsoft.com/office/powerpoint/2010/main" val="2088779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fade">
                                      <p:cBhvr>
                                        <p:cTn id="24"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24</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rm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What are the four main factors to consider when choosing a Region?</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price, service availability, and compliance</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high availability, taxes, and compliance</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taxes, speed, and compliance </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security, high availability, and resiliency</a:t>
            </a:r>
          </a:p>
        </p:txBody>
      </p:sp>
    </p:spTree>
    <p:extLst>
      <p:ext uri="{BB962C8B-B14F-4D97-AF65-F5344CB8AC3E}">
        <p14:creationId xmlns:p14="http://schemas.microsoft.com/office/powerpoint/2010/main" val="24786363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25</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rm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What are the four main factors to consider when choosing a Region?</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36C2B3"/>
                </a:solidFill>
                <a:effectLst/>
                <a:uLnTx/>
                <a:uFillTx/>
                <a:latin typeface="Times New Roman" panose="02020603050405020304" pitchFamily="18" charset="0"/>
                <a:ea typeface="Amazon Ember" panose="020B0603020204020204" pitchFamily="34" charset="0"/>
                <a:cs typeface="Times New Roman" panose="02020603050405020304" pitchFamily="18" charset="0"/>
              </a:rPr>
              <a:t>Latency, price, service availability, and compliance (correct)</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high availability, taxes, and compliance</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taxes, speed, and compliance </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Latency, security, high availability, and resiliency</a:t>
            </a:r>
          </a:p>
        </p:txBody>
      </p:sp>
    </p:spTree>
    <p:extLst>
      <p:ext uri="{BB962C8B-B14F-4D97-AF65-F5344CB8AC3E}">
        <p14:creationId xmlns:p14="http://schemas.microsoft.com/office/powerpoint/2010/main" val="37463776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26</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Which of the following accurately describes the relationship among Regions, Availability Zones, and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Availability Zones consist of one or more Regions. Regions are clusters of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Data centers are clusters of Availability Zones. Regions are clusters of Availability Zones.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Regions are clusters of Availability Zones. Availability Zones consist of one or more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Data centers are clusters of Regions. Regions are clusters of Availability Zones.</a:t>
            </a:r>
          </a:p>
        </p:txBody>
      </p:sp>
    </p:spTree>
    <p:extLst>
      <p:ext uri="{BB962C8B-B14F-4D97-AF65-F5344CB8AC3E}">
        <p14:creationId xmlns:p14="http://schemas.microsoft.com/office/powerpoint/2010/main" val="30397401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27</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Which of the following accurately describes the relationship among Regions, Availability Zones, and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Availability Zones consist of one or more Regions. Regions are clusters of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Data centers are clusters of Availability Zones. Regions are clusters of Availability Zones.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36C2B3"/>
                </a:solidFill>
                <a:effectLst/>
                <a:uLnTx/>
                <a:uFillTx/>
                <a:latin typeface="Times New Roman" panose="02020603050405020304" pitchFamily="18" charset="0"/>
                <a:ea typeface="Amazon Ember" panose="020B0603020204020204" pitchFamily="34" charset="0"/>
                <a:cs typeface="Times New Roman" panose="02020603050405020304" pitchFamily="18" charset="0"/>
              </a:rPr>
              <a:t>Regions are clusters of Availability Zones. Availability Zones consist of one or more data centers. (correct)</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Data centers are clusters of Regions. Regions are clusters of Availability Zones.</a:t>
            </a:r>
          </a:p>
        </p:txBody>
      </p:sp>
    </p:spTree>
    <p:extLst>
      <p:ext uri="{BB962C8B-B14F-4D97-AF65-F5344CB8AC3E}">
        <p14:creationId xmlns:p14="http://schemas.microsoft.com/office/powerpoint/2010/main" val="2035345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28</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Which of the following is a benefit of cloud computing?</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Run and maintain your own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Increase time to market</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Overprovision for scale</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Go global in minutes</a:t>
            </a:r>
          </a:p>
        </p:txBody>
      </p:sp>
    </p:spTree>
    <p:extLst>
      <p:ext uri="{BB962C8B-B14F-4D97-AF65-F5344CB8AC3E}">
        <p14:creationId xmlns:p14="http://schemas.microsoft.com/office/powerpoint/2010/main" val="13712085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Knowledge check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29</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Autofit/>
          </a:body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Amazon Ember" panose="02000000000000000000" pitchFamily="2" charset="0"/>
                <a:cs typeface="Times New Roman" panose="02020603050405020304" pitchFamily="18" charset="0"/>
              </a:rPr>
              <a:t>Which of the following is a benefit of cloud computing?</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Run and maintain your own data centers</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Increase time to market</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Overprovision for scale</a:t>
            </a:r>
          </a:p>
          <a:p>
            <a:pPr marL="514350" marR="0" lvl="0" indent="-514350" algn="l" defTabSz="914400" rtl="0" eaLnBrk="1" fontAlgn="auto" latinLnBrk="0" hangingPunct="1">
              <a:lnSpc>
                <a:spcPct val="90000"/>
              </a:lnSpc>
              <a:spcBef>
                <a:spcPts val="1000"/>
              </a:spcBef>
              <a:spcAft>
                <a:spcPts val="0"/>
              </a:spcAft>
              <a:buClrTx/>
              <a:buSzTx/>
              <a:buFont typeface="+mj-lt"/>
              <a:buAutoNum type="alphaUcPeriod"/>
              <a:tabLst/>
              <a:defRPr/>
            </a:pPr>
            <a:r>
              <a:rPr kumimoji="0" lang="en-US" b="0" i="0" u="none" strike="noStrike" kern="1200" cap="none" spc="0" normalizeH="0" baseline="0" noProof="0" dirty="0">
                <a:ln>
                  <a:noFill/>
                </a:ln>
                <a:solidFill>
                  <a:srgbClr val="36C2B3"/>
                </a:solidFill>
                <a:effectLst/>
                <a:uLnTx/>
                <a:uFillTx/>
                <a:latin typeface="Times New Roman" panose="02020603050405020304" pitchFamily="18" charset="0"/>
                <a:ea typeface="Amazon Ember" panose="020B0603020204020204" pitchFamily="34" charset="0"/>
                <a:cs typeface="Times New Roman" panose="02020603050405020304" pitchFamily="18" charset="0"/>
              </a:rPr>
              <a:t>Go global in minutes (correct)</a:t>
            </a:r>
          </a:p>
        </p:txBody>
      </p:sp>
    </p:spTree>
    <p:extLst>
      <p:ext uri="{BB962C8B-B14F-4D97-AF65-F5344CB8AC3E}">
        <p14:creationId xmlns:p14="http://schemas.microsoft.com/office/powerpoint/2010/main" val="3071303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380B-14F8-4529-B01E-D12835A63CEC}"/>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Overview – Topics to be Covered</a:t>
            </a:r>
            <a:endParaRPr lang="en-IN" dirty="0"/>
          </a:p>
        </p:txBody>
      </p:sp>
      <p:sp>
        <p:nvSpPr>
          <p:cNvPr id="3" name="Date Placeholder 2">
            <a:extLst>
              <a:ext uri="{FF2B5EF4-FFF2-40B4-BE49-F238E27FC236}">
                <a16:creationId xmlns:a16="http://schemas.microsoft.com/office/drawing/2014/main" id="{809E7EB6-8D97-493B-9715-F623FF75E29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2FA502CB-ECEB-493C-8A2F-C48DF1C44D65}"/>
              </a:ext>
            </a:extLst>
          </p:cNvPr>
          <p:cNvSpPr>
            <a:spLocks noGrp="1"/>
          </p:cNvSpPr>
          <p:nvPr>
            <p:ph type="sldNum" sz="quarter" idx="4"/>
          </p:nvPr>
        </p:nvSpPr>
        <p:spPr/>
        <p:txBody>
          <a:bodyPr/>
          <a:lstStyle/>
          <a:p>
            <a:fld id="{9860EDB8-5305-433F-BE41-D7A86D811DB3}" type="slidenum">
              <a:rPr lang="en-US" smtClean="0"/>
              <a:pPr/>
              <a:t>3</a:t>
            </a:fld>
            <a:endParaRPr lang="en-US" dirty="0"/>
          </a:p>
        </p:txBody>
      </p:sp>
      <p:sp>
        <p:nvSpPr>
          <p:cNvPr id="6" name="Content Placeholder 5">
            <a:extLst>
              <a:ext uri="{FF2B5EF4-FFF2-40B4-BE49-F238E27FC236}">
                <a16:creationId xmlns:a16="http://schemas.microsoft.com/office/drawing/2014/main" id="{CDC77F8A-5ADB-4881-A7F3-E2A361D230B5}"/>
              </a:ext>
            </a:extLst>
          </p:cNvPr>
          <p:cNvSpPr>
            <a:spLocks noGrp="1"/>
          </p:cNvSpPr>
          <p:nvPr>
            <p:ph sz="quarter" idx="4294967295"/>
          </p:nvPr>
        </p:nvSpPr>
        <p:spPr>
          <a:xfrm>
            <a:off x="172571" y="1418447"/>
            <a:ext cx="11846859" cy="5112846"/>
          </a:xfrm>
        </p:spPr>
        <p:txBody>
          <a:bodyPr>
            <a:normAutofit/>
          </a:bodyPr>
          <a:lstStyle/>
          <a:p>
            <a:pPr marL="221843" indent="-342900"/>
            <a:r>
              <a:rPr lang="en-US" dirty="0">
                <a:latin typeface="Times New Roman" panose="02020603050405020304" pitchFamily="18" charset="0"/>
                <a:cs typeface="Times New Roman" panose="02020603050405020304" pitchFamily="18" charset="0"/>
              </a:rPr>
              <a:t>What is the cloud?</a:t>
            </a:r>
          </a:p>
          <a:p>
            <a:pPr marL="221843" indent="-342900"/>
            <a:r>
              <a:rPr lang="en-US" dirty="0">
                <a:latin typeface="Times New Roman" panose="02020603050405020304" pitchFamily="18" charset="0"/>
                <a:cs typeface="Times New Roman" panose="02020603050405020304" pitchFamily="18" charset="0"/>
              </a:rPr>
              <a:t>Cloud vs on-premises</a:t>
            </a:r>
          </a:p>
          <a:p>
            <a:pPr marL="221843" indent="-342900"/>
            <a:r>
              <a:rPr lang="en-US" dirty="0">
                <a:latin typeface="Times New Roman" panose="02020603050405020304" pitchFamily="18" charset="0"/>
                <a:cs typeface="Times New Roman" panose="02020603050405020304" pitchFamily="18" charset="0"/>
              </a:rPr>
              <a:t>Benefits of the AWS Cloud</a:t>
            </a:r>
          </a:p>
          <a:p>
            <a:pPr marL="221843" indent="-342900"/>
            <a:r>
              <a:rPr lang="en-US" dirty="0">
                <a:latin typeface="Times New Roman" panose="02020603050405020304" pitchFamily="18" charset="0"/>
                <a:cs typeface="Times New Roman" panose="02020603050405020304" pitchFamily="18" charset="0"/>
              </a:rPr>
              <a:t>Interact with AWS Management Console</a:t>
            </a:r>
          </a:p>
          <a:p>
            <a:pPr marL="221843" indent="-342900"/>
            <a:r>
              <a:rPr lang="en-US" dirty="0">
                <a:latin typeface="Times New Roman" panose="02020603050405020304" pitchFamily="18" charset="0"/>
                <a:cs typeface="Times New Roman" panose="02020603050405020304" pitchFamily="18" charset="0"/>
              </a:rPr>
              <a:t>AWS Global Infrastructure</a:t>
            </a:r>
          </a:p>
          <a:p>
            <a:pPr marL="221843" indent="-342900"/>
            <a:r>
              <a:rPr lang="en-US" dirty="0">
                <a:latin typeface="Times New Roman" panose="02020603050405020304" pitchFamily="18" charset="0"/>
                <a:cs typeface="Times New Roman" panose="02020603050405020304" pitchFamily="18" charset="0"/>
              </a:rPr>
              <a:t>Terminology and concepts related to AWS products and services</a:t>
            </a:r>
          </a:p>
        </p:txBody>
      </p:sp>
    </p:spTree>
    <p:extLst>
      <p:ext uri="{BB962C8B-B14F-4D97-AF65-F5344CB8AC3E}">
        <p14:creationId xmlns:p14="http://schemas.microsoft.com/office/powerpoint/2010/main" val="36935219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0F7-D410-4455-A02A-DE9CCB60A18B}"/>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Key Take Aways</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104730-D59E-45A6-BF59-0478580F8F1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3692F982-7D93-4D57-B8D4-378C3DD1268A}"/>
              </a:ext>
            </a:extLst>
          </p:cNvPr>
          <p:cNvSpPr>
            <a:spLocks noGrp="1"/>
          </p:cNvSpPr>
          <p:nvPr>
            <p:ph type="sldNum" sz="quarter" idx="4"/>
          </p:nvPr>
        </p:nvSpPr>
        <p:spPr/>
        <p:txBody>
          <a:bodyPr/>
          <a:lstStyle/>
          <a:p>
            <a:fld id="{9860EDB8-5305-433F-BE41-D7A86D811DB3}" type="slidenum">
              <a:rPr lang="en-US" smtClean="0"/>
              <a:pPr/>
              <a:t>30</a:t>
            </a:fld>
            <a:endParaRPr lang="en-US" dirty="0"/>
          </a:p>
        </p:txBody>
      </p:sp>
      <p:sp>
        <p:nvSpPr>
          <p:cNvPr id="6" name="Content Placeholder 5">
            <a:extLst>
              <a:ext uri="{FF2B5EF4-FFF2-40B4-BE49-F238E27FC236}">
                <a16:creationId xmlns:a16="http://schemas.microsoft.com/office/drawing/2014/main" id="{19D1B087-DE07-4EA3-8EDF-9AEF602B3B45}"/>
              </a:ext>
            </a:extLst>
          </p:cNvPr>
          <p:cNvSpPr>
            <a:spLocks noGrp="1"/>
          </p:cNvSpPr>
          <p:nvPr>
            <p:ph sz="quarter" idx="4294967295"/>
          </p:nvPr>
        </p:nvSpPr>
        <p:spPr>
          <a:xfrm>
            <a:off x="172571" y="1418447"/>
            <a:ext cx="11846859" cy="5112846"/>
          </a:xfrm>
        </p:spPr>
        <p:txBody>
          <a:bodyPr>
            <a:noAutofit/>
          </a:bodyPr>
          <a:lstStyle/>
          <a:p>
            <a:r>
              <a:rPr lang="en-US" sz="2400" dirty="0">
                <a:latin typeface="Times New Roman" panose="02020603050405020304" pitchFamily="18" charset="0"/>
                <a:cs typeface="Times New Roman" panose="02020603050405020304" pitchFamily="18" charset="0"/>
              </a:rPr>
              <a:t>With a pay-as-you-go pricing, cloud services platform AWS delivers:</a:t>
            </a:r>
          </a:p>
          <a:p>
            <a:pPr lvl="1"/>
            <a:r>
              <a:rPr lang="en-US" sz="2400" dirty="0">
                <a:latin typeface="Times New Roman" panose="02020603050405020304" pitchFamily="18" charset="0"/>
                <a:cs typeface="Times New Roman" panose="02020603050405020304" pitchFamily="18" charset="0"/>
              </a:rPr>
              <a:t>Compute power</a:t>
            </a:r>
          </a:p>
          <a:p>
            <a:pPr lvl="1"/>
            <a:r>
              <a:rPr lang="en-US" sz="2400" dirty="0">
                <a:latin typeface="Times New Roman" panose="02020603050405020304" pitchFamily="18" charset="0"/>
                <a:cs typeface="Times New Roman" panose="02020603050405020304" pitchFamily="18" charset="0"/>
              </a:rPr>
              <a:t>Storage</a:t>
            </a:r>
          </a:p>
          <a:p>
            <a:pPr lvl="1"/>
            <a:r>
              <a:rPr lang="en-US" sz="2400" dirty="0">
                <a:latin typeface="Times New Roman" panose="02020603050405020304" pitchFamily="18" charset="0"/>
                <a:cs typeface="Times New Roman" panose="02020603050405020304" pitchFamily="18" charset="0"/>
              </a:rPr>
              <a:t>Database services</a:t>
            </a:r>
          </a:p>
          <a:p>
            <a:pPr lvl="1"/>
            <a:r>
              <a:rPr lang="en-US" sz="2400" dirty="0">
                <a:latin typeface="Times New Roman" panose="02020603050405020304" pitchFamily="18" charset="0"/>
                <a:cs typeface="Times New Roman" panose="02020603050405020304" pitchFamily="18" charset="0"/>
              </a:rPr>
              <a:t>Other resources</a:t>
            </a:r>
          </a:p>
          <a:p>
            <a:r>
              <a:rPr lang="en-US" sz="2400" dirty="0">
                <a:latin typeface="Times New Roman" panose="02020603050405020304" pitchFamily="18" charset="0"/>
                <a:cs typeface="Times New Roman" panose="02020603050405020304" pitchFamily="18" charset="0"/>
              </a:rPr>
              <a:t>Regions and Availability Zones are more highly available, fault tolerant, and scalable than traditional datacenter infrastructures.</a:t>
            </a:r>
          </a:p>
          <a:p>
            <a:r>
              <a:rPr lang="en-US" sz="2400" dirty="0">
                <a:latin typeface="Times New Roman" panose="02020603050405020304" pitchFamily="18" charset="0"/>
                <a:cs typeface="Times New Roman" panose="02020603050405020304" pitchFamily="18" charset="0"/>
              </a:rPr>
              <a:t>AWS supports three different management interfaces to access your account:</a:t>
            </a:r>
          </a:p>
          <a:p>
            <a:pPr lvl="1"/>
            <a:r>
              <a:rPr lang="en-US" sz="2400" dirty="0">
                <a:latin typeface="Times New Roman" panose="02020603050405020304" pitchFamily="18" charset="0"/>
                <a:cs typeface="Times New Roman" panose="02020603050405020304" pitchFamily="18" charset="0"/>
              </a:rPr>
              <a:t>Web-based AWS Management Console (mobile app as well)</a:t>
            </a:r>
          </a:p>
          <a:p>
            <a:pPr lvl="1"/>
            <a:r>
              <a:rPr lang="en-US" sz="2400" dirty="0">
                <a:latin typeface="Times New Roman" panose="02020603050405020304" pitchFamily="18" charset="0"/>
                <a:cs typeface="Times New Roman" panose="02020603050405020304" pitchFamily="18" charset="0"/>
              </a:rPr>
              <a:t>CLI</a:t>
            </a:r>
          </a:p>
          <a:p>
            <a:pPr lvl="1"/>
            <a:r>
              <a:rPr lang="en-US" sz="2400" dirty="0">
                <a:latin typeface="Times New Roman" panose="02020603050405020304" pitchFamily="18" charset="0"/>
                <a:cs typeface="Times New Roman" panose="02020603050405020304" pitchFamily="18" charset="0"/>
              </a:rPr>
              <a:t>SDKs</a:t>
            </a:r>
          </a:p>
        </p:txBody>
      </p:sp>
    </p:spTree>
    <p:extLst>
      <p:ext uri="{BB962C8B-B14F-4D97-AF65-F5344CB8AC3E}">
        <p14:creationId xmlns:p14="http://schemas.microsoft.com/office/powerpoint/2010/main" val="24612147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a:extLst>
              <a:ext uri="{FF2B5EF4-FFF2-40B4-BE49-F238E27FC236}">
                <a16:creationId xmlns:a16="http://schemas.microsoft.com/office/drawing/2014/main" id="{E795CF59-4011-4AC0-9768-123AAD896EB4}"/>
              </a:ext>
            </a:extLst>
          </p:cNvPr>
          <p:cNvSpPr>
            <a:spLocks noGrp="1"/>
          </p:cNvSpPr>
          <p:nvPr>
            <p:ph type="dt" sz="half" idx="4294967295"/>
          </p:nvPr>
        </p:nvSpPr>
        <p:spPr>
          <a:xfrm>
            <a:off x="838200" y="6562416"/>
            <a:ext cx="3200400" cy="274320"/>
          </a:xfrm>
          <a:prstGeom prst="rect">
            <a:avLst/>
          </a:prstGeom>
        </p:spPr>
        <p:txBody>
          <a:bodyPr/>
          <a:lstStyle/>
          <a:p>
            <a:fld id="{B03F077E-2F95-457E-802E-66F471FB0163}" type="datetime3">
              <a:rPr lang="en-US" smtClean="0"/>
              <a:t>1 August 2025</a:t>
            </a:fld>
            <a:endParaRPr lang="en-US"/>
          </a:p>
        </p:txBody>
      </p:sp>
      <p:sp>
        <p:nvSpPr>
          <p:cNvPr id="7" name="Slide Number Placeholder 6">
            <a:extLst>
              <a:ext uri="{FF2B5EF4-FFF2-40B4-BE49-F238E27FC236}">
                <a16:creationId xmlns:a16="http://schemas.microsoft.com/office/drawing/2014/main" id="{4991BF6D-D6EB-4BE9-BE35-6D9E7BDB8951}"/>
              </a:ext>
            </a:extLst>
          </p:cNvPr>
          <p:cNvSpPr>
            <a:spLocks noGrp="1"/>
          </p:cNvSpPr>
          <p:nvPr>
            <p:ph type="sldNum" sz="quarter" idx="12"/>
          </p:nvPr>
        </p:nvSpPr>
        <p:spPr/>
        <p:txBody>
          <a:bodyPr/>
          <a:lstStyle/>
          <a:p>
            <a:fld id="{9860EDB8-5305-433F-BE41-D7A86D811DB3}" type="slidenum">
              <a:rPr lang="en-US" smtClean="0"/>
              <a:pPr/>
              <a:t>31</a:t>
            </a:fld>
            <a:endParaRPr lang="en-US"/>
          </a:p>
        </p:txBody>
      </p:sp>
    </p:spTree>
    <p:extLst>
      <p:ext uri="{BB962C8B-B14F-4D97-AF65-F5344CB8AC3E}">
        <p14:creationId xmlns:p14="http://schemas.microsoft.com/office/powerpoint/2010/main" val="512187944"/>
      </p:ext>
    </p:extLst>
  </p:cSld>
  <p:clrMapOvr>
    <a:masterClrMapping/>
  </p:clrMapOvr>
  <p:transition advTm="5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6297-38C9-489E-94DB-9F901356117D}"/>
              </a:ext>
            </a:extLst>
          </p:cNvPr>
          <p:cNvSpPr>
            <a:spLocks noGrp="1"/>
          </p:cNvSpPr>
          <p:nvPr>
            <p:ph type="title" idx="4294967295"/>
          </p:nvPr>
        </p:nvSpPr>
        <p:spPr>
          <a:xfrm>
            <a:off x="158839" y="32088"/>
            <a:ext cx="11874322" cy="1300766"/>
          </a:xfrm>
        </p:spPr>
        <p:txBody>
          <a:bodyPr/>
          <a:lstStyle/>
          <a:p>
            <a:r>
              <a:rPr lang="en-IN" dirty="0"/>
              <a:t>Acknowledgement</a:t>
            </a:r>
          </a:p>
        </p:txBody>
      </p:sp>
      <p:sp>
        <p:nvSpPr>
          <p:cNvPr id="6" name="Content Placeholder 5">
            <a:extLst>
              <a:ext uri="{FF2B5EF4-FFF2-40B4-BE49-F238E27FC236}">
                <a16:creationId xmlns:a16="http://schemas.microsoft.com/office/drawing/2014/main" id="{6C045273-6467-4D8C-9CDD-426782A548E4}"/>
              </a:ext>
            </a:extLst>
          </p:cNvPr>
          <p:cNvSpPr>
            <a:spLocks noGrp="1"/>
          </p:cNvSpPr>
          <p:nvPr>
            <p:ph sz="quarter" idx="4294967295"/>
          </p:nvPr>
        </p:nvSpPr>
        <p:spPr>
          <a:xfrm>
            <a:off x="172571" y="1418447"/>
            <a:ext cx="11846859" cy="5112846"/>
          </a:xfrm>
        </p:spPr>
        <p:txBody>
          <a:bodyPr>
            <a:normAutofit/>
          </a:bodyPr>
          <a:lstStyle/>
          <a:p>
            <a:r>
              <a:rPr lang="en-US" dirty="0"/>
              <a:t>This presentation has been prepared by summarizing the content taken from different lecture notes, presentations, books and websites available on the web. It is really hard to recall from where these slides exactly come from. However, I don’t want to miss the opportunity to thank individual contributors who created such a good piece of work. Without their contribution, this presentation even can’t be imagined.	</a:t>
            </a:r>
          </a:p>
          <a:p>
            <a:r>
              <a:rPr lang="en-US" dirty="0"/>
              <a:t>This presentation is solely used for education purpose. Still, if you have copyright on any material and want to get it removed from this presentation, please let us know, we will remove it immediately.</a:t>
            </a:r>
          </a:p>
          <a:p>
            <a:endParaRPr lang="en-IN" dirty="0"/>
          </a:p>
        </p:txBody>
      </p:sp>
      <p:sp>
        <p:nvSpPr>
          <p:cNvPr id="3" name="Date Placeholder 2">
            <a:extLst>
              <a:ext uri="{FF2B5EF4-FFF2-40B4-BE49-F238E27FC236}">
                <a16:creationId xmlns:a16="http://schemas.microsoft.com/office/drawing/2014/main" id="{5C6E2EF4-8BDF-409C-A4F9-2B17D22D419B}"/>
              </a:ext>
            </a:extLst>
          </p:cNvPr>
          <p:cNvSpPr>
            <a:spLocks noGrp="1"/>
          </p:cNvSpPr>
          <p:nvPr>
            <p:ph type="dt" sz="half" idx="4294967295"/>
          </p:nvPr>
        </p:nvSpPr>
        <p:spPr>
          <a:xfrm>
            <a:off x="838200" y="6562416"/>
            <a:ext cx="3200400" cy="274320"/>
          </a:xfrm>
          <a:prstGeom prst="rect">
            <a:avLst/>
          </a:prstGeom>
        </p:spPr>
        <p:txBody>
          <a:bodyPr/>
          <a:lstStyle/>
          <a:p>
            <a:fld id="{54A6C9CF-BD15-4003-9C04-94FD105223A2}" type="datetime3">
              <a:rPr lang="en-US" smtClean="0"/>
              <a:t>1 August 2025</a:t>
            </a:fld>
            <a:endParaRPr lang="en-US" dirty="0"/>
          </a:p>
        </p:txBody>
      </p:sp>
      <p:sp>
        <p:nvSpPr>
          <p:cNvPr id="8" name="Slide Number Placeholder 7">
            <a:extLst>
              <a:ext uri="{FF2B5EF4-FFF2-40B4-BE49-F238E27FC236}">
                <a16:creationId xmlns:a16="http://schemas.microsoft.com/office/drawing/2014/main" id="{66F92BA2-1009-4ABC-9C78-3FFB8C8583A1}"/>
              </a:ext>
            </a:extLst>
          </p:cNvPr>
          <p:cNvSpPr>
            <a:spLocks noGrp="1"/>
          </p:cNvSpPr>
          <p:nvPr>
            <p:ph type="sldNum" sz="quarter" idx="4"/>
          </p:nvPr>
        </p:nvSpPr>
        <p:spPr/>
        <p:txBody>
          <a:bodyPr/>
          <a:lstStyle/>
          <a:p>
            <a:fld id="{9860EDB8-5305-433F-BE41-D7A86D811DB3}" type="slidenum">
              <a:rPr lang="en-US" smtClean="0"/>
              <a:pPr/>
              <a:t>32</a:t>
            </a:fld>
            <a:endParaRPr lang="en-US" dirty="0"/>
          </a:p>
        </p:txBody>
      </p:sp>
    </p:spTree>
    <p:extLst>
      <p:ext uri="{BB962C8B-B14F-4D97-AF65-F5344CB8AC3E}">
        <p14:creationId xmlns:p14="http://schemas.microsoft.com/office/powerpoint/2010/main" val="15428069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a:extLst>
              <a:ext uri="{FF2B5EF4-FFF2-40B4-BE49-F238E27FC236}">
                <a16:creationId xmlns:a16="http://schemas.microsoft.com/office/drawing/2014/main" id="{96B3BC1D-F30A-4384-B93C-8EAB68F9592E}"/>
              </a:ext>
            </a:extLst>
          </p:cNvPr>
          <p:cNvSpPr>
            <a:spLocks noGrp="1"/>
          </p:cNvSpPr>
          <p:nvPr>
            <p:ph type="dt" sz="half" idx="4294967295"/>
          </p:nvPr>
        </p:nvSpPr>
        <p:spPr>
          <a:xfrm>
            <a:off x="838200" y="6562416"/>
            <a:ext cx="3200400" cy="274320"/>
          </a:xfrm>
          <a:prstGeom prst="rect">
            <a:avLst/>
          </a:prstGeom>
        </p:spPr>
        <p:txBody>
          <a:bodyPr/>
          <a:lstStyle/>
          <a:p>
            <a:fld id="{8594D07C-7A21-490A-9AFE-A4EBA4F5666B}" type="datetime3">
              <a:rPr lang="en-US" smtClean="0"/>
              <a:t>1 August 2025</a:t>
            </a:fld>
            <a:endParaRPr lang="en-US"/>
          </a:p>
        </p:txBody>
      </p:sp>
      <p:sp>
        <p:nvSpPr>
          <p:cNvPr id="7" name="Slide Number Placeholder 6">
            <a:extLst>
              <a:ext uri="{FF2B5EF4-FFF2-40B4-BE49-F238E27FC236}">
                <a16:creationId xmlns:a16="http://schemas.microsoft.com/office/drawing/2014/main" id="{385186CC-D2A1-4448-8926-0A401B5D2550}"/>
              </a:ext>
            </a:extLst>
          </p:cNvPr>
          <p:cNvSpPr>
            <a:spLocks noGrp="1"/>
          </p:cNvSpPr>
          <p:nvPr>
            <p:ph type="sldNum" sz="quarter" idx="12"/>
          </p:nvPr>
        </p:nvSpPr>
        <p:spPr/>
        <p:txBody>
          <a:bodyPr/>
          <a:lstStyle/>
          <a:p>
            <a:fld id="{9860EDB8-5305-433F-BE41-D7A86D811DB3}" type="slidenum">
              <a:rPr lang="en-US" smtClean="0"/>
              <a:pPr/>
              <a:t>33</a:t>
            </a:fld>
            <a:endParaRPr lang="en-US"/>
          </a:p>
        </p:txBody>
      </p:sp>
    </p:spTree>
    <p:extLst>
      <p:ext uri="{BB962C8B-B14F-4D97-AF65-F5344CB8AC3E}">
        <p14:creationId xmlns:p14="http://schemas.microsoft.com/office/powerpoint/2010/main" val="3435950554"/>
      </p:ext>
    </p:extLst>
  </p:cSld>
  <p:clrMapOvr>
    <a:masterClrMapping/>
  </p:clrMapOvr>
  <p:transition advTm="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380B-14F8-4529-B01E-D12835A63CEC}"/>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What is the cloud?</a:t>
            </a:r>
            <a:endParaRPr lang="en-IN" dirty="0"/>
          </a:p>
        </p:txBody>
      </p:sp>
      <p:sp>
        <p:nvSpPr>
          <p:cNvPr id="3" name="Date Placeholder 2">
            <a:extLst>
              <a:ext uri="{FF2B5EF4-FFF2-40B4-BE49-F238E27FC236}">
                <a16:creationId xmlns:a16="http://schemas.microsoft.com/office/drawing/2014/main" id="{809E7EB6-8D97-493B-9715-F623FF75E29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2FA502CB-ECEB-493C-8A2F-C48DF1C44D65}"/>
              </a:ext>
            </a:extLst>
          </p:cNvPr>
          <p:cNvSpPr>
            <a:spLocks noGrp="1"/>
          </p:cNvSpPr>
          <p:nvPr>
            <p:ph type="sldNum" sz="quarter" idx="4"/>
          </p:nvPr>
        </p:nvSpPr>
        <p:spPr/>
        <p:txBody>
          <a:bodyPr/>
          <a:lstStyle/>
          <a:p>
            <a:fld id="{9860EDB8-5305-433F-BE41-D7A86D811DB3}" type="slidenum">
              <a:rPr lang="en-US" smtClean="0"/>
              <a:pPr/>
              <a:t>4</a:t>
            </a:fld>
            <a:endParaRPr lang="en-US" dirty="0"/>
          </a:p>
        </p:txBody>
      </p:sp>
      <p:sp>
        <p:nvSpPr>
          <p:cNvPr id="7" name="Rounded Rectangle 49">
            <a:extLst>
              <a:ext uri="{FF2B5EF4-FFF2-40B4-BE49-F238E27FC236}">
                <a16:creationId xmlns:a16="http://schemas.microsoft.com/office/drawing/2014/main" id="{B0A499A6-7B75-4FAE-A62C-E8B23688687E}"/>
              </a:ext>
            </a:extLst>
          </p:cNvPr>
          <p:cNvSpPr/>
          <p:nvPr/>
        </p:nvSpPr>
        <p:spPr bwMode="auto">
          <a:xfrm>
            <a:off x="754370" y="1592820"/>
            <a:ext cx="4893880" cy="4597222"/>
          </a:xfrm>
          <a:prstGeom prst="roundRect">
            <a:avLst>
              <a:gd name="adj" fmla="val 1031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Racks of servers accesseed locally">
            <a:extLst>
              <a:ext uri="{FF2B5EF4-FFF2-40B4-BE49-F238E27FC236}">
                <a16:creationId xmlns:a16="http://schemas.microsoft.com/office/drawing/2014/main" id="{9B3F33B4-DA04-4FE4-99CE-C0D187234A7E}"/>
              </a:ext>
            </a:extLst>
          </p:cNvPr>
          <p:cNvPicPr>
            <a:picLocks noChangeAspect="1"/>
          </p:cNvPicPr>
          <p:nvPr/>
        </p:nvPicPr>
        <p:blipFill rotWithShape="1">
          <a:blip r:embed="rId3">
            <a:extLst>
              <a:ext uri="{28A0092B-C50C-407E-A947-70E740481C1C}">
                <a14:useLocalDpi xmlns:a14="http://schemas.microsoft.com/office/drawing/2010/main" val="0"/>
              </a:ext>
            </a:extLst>
          </a:blip>
          <a:srcRect l="24349" t="9949" r="16733" b="6570"/>
          <a:stretch/>
        </p:blipFill>
        <p:spPr>
          <a:xfrm>
            <a:off x="2005210" y="2300391"/>
            <a:ext cx="3341787" cy="2762089"/>
          </a:xfrm>
          <a:prstGeom prst="rect">
            <a:avLst/>
          </a:prstGeom>
        </p:spPr>
      </p:pic>
      <p:pic>
        <p:nvPicPr>
          <p:cNvPr id="10" name="Picture 9">
            <a:extLst>
              <a:ext uri="{FF2B5EF4-FFF2-40B4-BE49-F238E27FC236}">
                <a16:creationId xmlns:a16="http://schemas.microsoft.com/office/drawing/2014/main" id="{4687DA3B-07DA-4768-8209-269A085C3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000" y="5091597"/>
            <a:ext cx="1402439" cy="975610"/>
          </a:xfrm>
          <a:prstGeom prst="rect">
            <a:avLst/>
          </a:prstGeom>
        </p:spPr>
      </p:pic>
      <p:sp>
        <p:nvSpPr>
          <p:cNvPr id="11" name="TextBox 10">
            <a:extLst>
              <a:ext uri="{FF2B5EF4-FFF2-40B4-BE49-F238E27FC236}">
                <a16:creationId xmlns:a16="http://schemas.microsoft.com/office/drawing/2014/main" id="{3F223E87-E566-48A7-BE45-D2F5A0981142}"/>
              </a:ext>
            </a:extLst>
          </p:cNvPr>
          <p:cNvSpPr txBox="1"/>
          <p:nvPr/>
        </p:nvSpPr>
        <p:spPr>
          <a:xfrm>
            <a:off x="2631150" y="1878144"/>
            <a:ext cx="2482428" cy="369332"/>
          </a:xfrm>
          <a:prstGeom prst="rect">
            <a:avLst/>
          </a:prstGeom>
          <a:noFill/>
        </p:spPr>
        <p:txBody>
          <a:bodyPr wrap="square" rtlCol="0">
            <a:spAutoFit/>
          </a:bodyPr>
          <a:lstStyle/>
          <a:p>
            <a:pPr algn="ctr"/>
            <a:r>
              <a:rPr lang="en-US" b="1" dirty="0">
                <a:latin typeface="Amazon Ember" panose="02000000000000000000" pitchFamily="2" charset="0"/>
                <a:ea typeface="Amazon Ember" panose="02000000000000000000" pitchFamily="2" charset="0"/>
              </a:rPr>
              <a:t>On premises</a:t>
            </a:r>
          </a:p>
        </p:txBody>
      </p:sp>
      <p:sp>
        <p:nvSpPr>
          <p:cNvPr id="12" name="Content Placeholder 27">
            <a:extLst>
              <a:ext uri="{FF2B5EF4-FFF2-40B4-BE49-F238E27FC236}">
                <a16:creationId xmlns:a16="http://schemas.microsoft.com/office/drawing/2014/main" id="{FA895A13-E9E9-45F5-A2D1-5790C4F9B57A}"/>
              </a:ext>
            </a:extLst>
          </p:cNvPr>
          <p:cNvSpPr txBox="1">
            <a:spLocks/>
          </p:cNvSpPr>
          <p:nvPr/>
        </p:nvSpPr>
        <p:spPr>
          <a:xfrm>
            <a:off x="712101" y="2764748"/>
            <a:ext cx="1499322" cy="1991797"/>
          </a:xfrm>
          <a:prstGeom prst="rect">
            <a:avLst/>
          </a:prstGeom>
        </p:spPr>
        <p:txBody>
          <a:bodyPr vert="horz" lIns="91440" tIns="45720" rIns="91440" bIns="45720" rtlCol="0">
            <a:normAutofit/>
          </a:bodyPr>
          <a:lstStyle>
            <a:lvl1pPr marL="285750" indent="-285750" algn="l" defTabSz="914400" rtl="0" eaLnBrk="1" latinLnBrk="0" hangingPunct="1">
              <a:lnSpc>
                <a:spcPct val="90000"/>
              </a:lnSpc>
              <a:spcBef>
                <a:spcPts val="1000"/>
              </a:spcBef>
              <a:spcAft>
                <a:spcPts val="600"/>
              </a:spcAft>
              <a:buClr>
                <a:srgbClr val="FF9900"/>
              </a:buClr>
              <a:buSzPct val="75000"/>
              <a:buFont typeface="Wingdings" panose="05000000000000000000" pitchFamily="2" charset="2"/>
              <a:buChar char="q"/>
              <a:defRPr sz="2800" b="0" i="0" kern="1200">
                <a:solidFill>
                  <a:schemeClr val="tx1"/>
                </a:solidFill>
                <a:latin typeface="Amazon Ember Light" charset="0"/>
                <a:ea typeface="Amazon Ember Light" charset="0"/>
                <a:cs typeface="Amazon Ember Light" charset="0"/>
              </a:defRPr>
            </a:lvl1pPr>
            <a:lvl2pPr marL="514350" indent="-228600" algn="l" defTabSz="914400" rtl="0" eaLnBrk="1" latinLnBrk="0" hangingPunct="1">
              <a:lnSpc>
                <a:spcPct val="90000"/>
              </a:lnSpc>
              <a:spcBef>
                <a:spcPts val="500"/>
              </a:spcBef>
              <a:spcAft>
                <a:spcPts val="600"/>
              </a:spcAft>
              <a:buClr>
                <a:srgbClr val="FF9900"/>
              </a:buClr>
              <a:buSzPct val="75000"/>
              <a:buFont typeface="Wingdings 2" panose="05020102010507070707" pitchFamily="18" charset="2"/>
              <a:buChar char="P"/>
              <a:defRPr sz="2400" b="0" i="0" kern="1200">
                <a:solidFill>
                  <a:schemeClr val="tx1"/>
                </a:solidFill>
                <a:latin typeface="Amazon Ember Light" charset="0"/>
                <a:ea typeface="Amazon Ember Light" charset="0"/>
                <a:cs typeface="Amazon Ember Light" charset="0"/>
              </a:defRPr>
            </a:lvl2pPr>
            <a:lvl3pPr marL="800100" indent="-285750" algn="l" defTabSz="914400" rtl="0" eaLnBrk="1" latinLnBrk="0" hangingPunct="1">
              <a:lnSpc>
                <a:spcPct val="90000"/>
              </a:lnSpc>
              <a:spcBef>
                <a:spcPts val="500"/>
              </a:spcBef>
              <a:spcAft>
                <a:spcPts val="600"/>
              </a:spcAft>
              <a:buClr>
                <a:srgbClr val="FF9900"/>
              </a:buClr>
              <a:buSzPct val="75000"/>
              <a:buFont typeface="Courier New" panose="02070309020205020404" pitchFamily="49" charset="0"/>
              <a:buChar char="o"/>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Clr>
                <a:srgbClr val="FD9900"/>
              </a:buClr>
              <a:buSzPct val="75000"/>
              <a:buFont typeface="Courier New" panose="02070309020205020404" pitchFamily="49" charset="0"/>
              <a:buChar char="o"/>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Font typeface="Wingdings" panose="05000000000000000000" pitchFamily="2" charset="2"/>
              <a:buNone/>
            </a:pPr>
            <a:r>
              <a:rPr lang="en-US" sz="1800" b="1" dirty="0"/>
              <a:t>Servers</a:t>
            </a:r>
          </a:p>
          <a:p>
            <a:pPr marL="0" indent="0" algn="r">
              <a:buFont typeface="Wingdings" panose="05000000000000000000" pitchFamily="2" charset="2"/>
              <a:buNone/>
            </a:pPr>
            <a:r>
              <a:rPr lang="en-US" sz="1800" b="1" dirty="0"/>
              <a:t>Storage</a:t>
            </a:r>
          </a:p>
          <a:p>
            <a:pPr marL="0" indent="0" algn="r">
              <a:buFont typeface="Wingdings" panose="05000000000000000000" pitchFamily="2" charset="2"/>
              <a:buNone/>
            </a:pPr>
            <a:r>
              <a:rPr lang="en-US" sz="1800" b="1" dirty="0"/>
              <a:t>Databases</a:t>
            </a:r>
          </a:p>
          <a:p>
            <a:pPr marL="0" indent="0" algn="r">
              <a:buFont typeface="Wingdings" panose="05000000000000000000" pitchFamily="2" charset="2"/>
              <a:buNone/>
            </a:pPr>
            <a:r>
              <a:rPr lang="en-US" sz="1800" b="1" dirty="0"/>
              <a:t>Applications</a:t>
            </a:r>
          </a:p>
        </p:txBody>
      </p:sp>
      <p:grpSp>
        <p:nvGrpSpPr>
          <p:cNvPr id="13" name="Group 12" descr="Services running in the cloud, accessed over the internet">
            <a:extLst>
              <a:ext uri="{FF2B5EF4-FFF2-40B4-BE49-F238E27FC236}">
                <a16:creationId xmlns:a16="http://schemas.microsoft.com/office/drawing/2014/main" id="{FE7724D9-9B17-46AC-96EF-1DC9D4510055}"/>
              </a:ext>
            </a:extLst>
          </p:cNvPr>
          <p:cNvGrpSpPr/>
          <p:nvPr/>
        </p:nvGrpSpPr>
        <p:grpSpPr>
          <a:xfrm>
            <a:off x="6656990" y="1592820"/>
            <a:ext cx="4893880" cy="4597222"/>
            <a:chOff x="6656990" y="1209218"/>
            <a:chExt cx="4893880" cy="4597222"/>
          </a:xfrm>
        </p:grpSpPr>
        <p:sp>
          <p:nvSpPr>
            <p:cNvPr id="14" name="Rounded Rectangle 48">
              <a:extLst>
                <a:ext uri="{FF2B5EF4-FFF2-40B4-BE49-F238E27FC236}">
                  <a16:creationId xmlns:a16="http://schemas.microsoft.com/office/drawing/2014/main" id="{F695326D-D0AC-4643-B49E-60103910E101}"/>
                </a:ext>
              </a:extLst>
            </p:cNvPr>
            <p:cNvSpPr/>
            <p:nvPr/>
          </p:nvSpPr>
          <p:spPr bwMode="auto">
            <a:xfrm>
              <a:off x="6656990" y="1209218"/>
              <a:ext cx="4893880" cy="4597222"/>
            </a:xfrm>
            <a:prstGeom prst="roundRect">
              <a:avLst>
                <a:gd name="adj" fmla="val 1031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EFF4950-F84B-478D-AED1-8D87429CDEA6}"/>
                </a:ext>
              </a:extLst>
            </p:cNvPr>
            <p:cNvPicPr>
              <a:picLocks noChangeAspect="1"/>
            </p:cNvPicPr>
            <p:nvPr/>
          </p:nvPicPr>
          <p:blipFill>
            <a:blip r:embed="rId6"/>
            <a:stretch>
              <a:fillRect/>
            </a:stretch>
          </p:blipFill>
          <p:spPr>
            <a:xfrm>
              <a:off x="6844373" y="1209218"/>
              <a:ext cx="4706497" cy="3057868"/>
            </a:xfrm>
            <a:prstGeom prst="rect">
              <a:avLst/>
            </a:prstGeom>
          </p:spPr>
        </p:pic>
        <p:pic>
          <p:nvPicPr>
            <p:cNvPr id="16" name="Picture 15">
              <a:extLst>
                <a:ext uri="{FF2B5EF4-FFF2-40B4-BE49-F238E27FC236}">
                  <a16:creationId xmlns:a16="http://schemas.microsoft.com/office/drawing/2014/main" id="{CF6C7179-F93F-4A5B-8324-E1F13DBF5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6967" y="4707995"/>
              <a:ext cx="1402439" cy="975610"/>
            </a:xfrm>
            <a:prstGeom prst="rect">
              <a:avLst/>
            </a:prstGeom>
          </p:spPr>
        </p:pic>
        <p:pic>
          <p:nvPicPr>
            <p:cNvPr id="17" name="Picture 16">
              <a:extLst>
                <a:ext uri="{FF2B5EF4-FFF2-40B4-BE49-F238E27FC236}">
                  <a16:creationId xmlns:a16="http://schemas.microsoft.com/office/drawing/2014/main" id="{2812A6A2-363C-472B-B241-B4010E3D06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791" y="4741309"/>
              <a:ext cx="597230" cy="597230"/>
            </a:xfrm>
            <a:prstGeom prst="rect">
              <a:avLst/>
            </a:prstGeom>
          </p:spPr>
        </p:pic>
        <p:sp>
          <p:nvSpPr>
            <p:cNvPr id="18" name="TextBox 17">
              <a:extLst>
                <a:ext uri="{FF2B5EF4-FFF2-40B4-BE49-F238E27FC236}">
                  <a16:creationId xmlns:a16="http://schemas.microsoft.com/office/drawing/2014/main" id="{2454E6A4-28E8-48E4-A294-7738A1287D18}"/>
                </a:ext>
              </a:extLst>
            </p:cNvPr>
            <p:cNvSpPr txBox="1"/>
            <p:nvPr/>
          </p:nvSpPr>
          <p:spPr>
            <a:xfrm>
              <a:off x="7449410" y="1494542"/>
              <a:ext cx="2482428" cy="418256"/>
            </a:xfrm>
            <a:prstGeom prst="rect">
              <a:avLst/>
            </a:prstGeom>
            <a:noFill/>
          </p:spPr>
          <p:txBody>
            <a:bodyPr wrap="square" rtlCol="0">
              <a:spAutoFit/>
            </a:bodyPr>
            <a:lstStyle/>
            <a:p>
              <a:pPr algn="ctr"/>
              <a:r>
                <a:rPr lang="en-US" b="1" dirty="0">
                  <a:latin typeface="Amazon Ember" panose="02000000000000000000" pitchFamily="2" charset="0"/>
                  <a:ea typeface="Amazon Ember" panose="02000000000000000000" pitchFamily="2" charset="0"/>
                </a:rPr>
                <a:t>Internet</a:t>
              </a:r>
            </a:p>
          </p:txBody>
        </p:sp>
        <p:sp>
          <p:nvSpPr>
            <p:cNvPr id="19" name="Rounded Rectangle 4">
              <a:extLst>
                <a:ext uri="{FF2B5EF4-FFF2-40B4-BE49-F238E27FC236}">
                  <a16:creationId xmlns:a16="http://schemas.microsoft.com/office/drawing/2014/main" id="{D0B44B72-FF31-4760-BC75-6C5C410817C2}"/>
                </a:ext>
              </a:extLst>
            </p:cNvPr>
            <p:cNvSpPr/>
            <p:nvPr/>
          </p:nvSpPr>
          <p:spPr bwMode="auto">
            <a:xfrm>
              <a:off x="7808667" y="2866637"/>
              <a:ext cx="2899354" cy="1070002"/>
            </a:xfrm>
            <a:prstGeom prst="roundRect">
              <a:avLst>
                <a:gd name="adj" fmla="val 12933"/>
              </a:avLst>
            </a:prstGeom>
            <a:solidFill>
              <a:srgbClr val="FF9900"/>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20" name="Content Placeholder 27">
              <a:extLst>
                <a:ext uri="{FF2B5EF4-FFF2-40B4-BE49-F238E27FC236}">
                  <a16:creationId xmlns:a16="http://schemas.microsoft.com/office/drawing/2014/main" id="{72925BD1-AAC2-43FA-A483-FD3432C9C279}"/>
                </a:ext>
              </a:extLst>
            </p:cNvPr>
            <p:cNvSpPr txBox="1">
              <a:spLocks/>
            </p:cNvSpPr>
            <p:nvPr/>
          </p:nvSpPr>
          <p:spPr>
            <a:xfrm>
              <a:off x="7912188" y="2938399"/>
              <a:ext cx="2795833" cy="998240"/>
            </a:xfrm>
            <a:prstGeom prst="rect">
              <a:avLst/>
            </a:prstGeom>
          </p:spPr>
          <p:txBody>
            <a:bodyPr vert="horz" lIns="91440" tIns="45720" rIns="91440" bIns="45720" rtlCol="0">
              <a:normAutofit/>
            </a:bodyPr>
            <a:lstStyle>
              <a:defPPr>
                <a:defRPr lang="en-US"/>
              </a:defPPr>
              <a:lvl1pPr indent="0" algn="r" defTabSz="914400">
                <a:lnSpc>
                  <a:spcPct val="90000"/>
                </a:lnSpc>
                <a:spcBef>
                  <a:spcPts val="1000"/>
                </a:spcBef>
                <a:spcAft>
                  <a:spcPts val="600"/>
                </a:spcAft>
                <a:buClr>
                  <a:srgbClr val="FF9900"/>
                </a:buClr>
                <a:buSzPct val="75000"/>
                <a:buFont typeface="Wingdings" panose="05000000000000000000" pitchFamily="2" charset="2"/>
                <a:buNone/>
                <a:defRPr sz="1800" b="1" i="0">
                  <a:latin typeface="Amazon Ember Light" charset="0"/>
                  <a:ea typeface="Amazon Ember Light" charset="0"/>
                  <a:cs typeface="Amazon Ember Light" charset="0"/>
                </a:defRPr>
              </a:lvl1pPr>
              <a:lvl2pPr marL="514350" indent="-228600" defTabSz="914400">
                <a:lnSpc>
                  <a:spcPct val="90000"/>
                </a:lnSpc>
                <a:spcBef>
                  <a:spcPts val="500"/>
                </a:spcBef>
                <a:spcAft>
                  <a:spcPts val="600"/>
                </a:spcAft>
                <a:buClr>
                  <a:srgbClr val="FF9900"/>
                </a:buClr>
                <a:buSzPct val="75000"/>
                <a:buFont typeface="Wingdings 2" panose="05020102010507070707" pitchFamily="18" charset="2"/>
                <a:buChar char="P"/>
                <a:defRPr sz="2400" b="0" i="0">
                  <a:latin typeface="Amazon Ember Light" charset="0"/>
                  <a:ea typeface="Amazon Ember Light" charset="0"/>
                  <a:cs typeface="Amazon Ember Light" charset="0"/>
                </a:defRPr>
              </a:lvl2pPr>
              <a:lvl3pPr marL="800100" indent="-285750" defTabSz="914400">
                <a:lnSpc>
                  <a:spcPct val="90000"/>
                </a:lnSpc>
                <a:spcBef>
                  <a:spcPts val="500"/>
                </a:spcBef>
                <a:spcAft>
                  <a:spcPts val="600"/>
                </a:spcAft>
                <a:buClr>
                  <a:srgbClr val="FF9900"/>
                </a:buClr>
                <a:buSzPct val="75000"/>
                <a:buFont typeface="Courier New" panose="02070309020205020404" pitchFamily="49" charset="0"/>
                <a:buChar char="o"/>
                <a:defRPr sz="2000" b="0" i="0">
                  <a:latin typeface="Amazon Ember Light" charset="0"/>
                  <a:ea typeface="Amazon Ember Light" charset="0"/>
                  <a:cs typeface="Amazon Ember Light" charset="0"/>
                </a:defRPr>
              </a:lvl3pPr>
              <a:lvl4pPr marL="1600200" indent="-228600" defTabSz="914400">
                <a:lnSpc>
                  <a:spcPct val="90000"/>
                </a:lnSpc>
                <a:spcBef>
                  <a:spcPts val="500"/>
                </a:spcBef>
                <a:buClr>
                  <a:srgbClr val="FD9900"/>
                </a:buClr>
                <a:buSzPct val="75000"/>
                <a:buFont typeface="Courier New" panose="02070309020205020404" pitchFamily="49" charset="0"/>
                <a:buChar char="o"/>
                <a:defRPr sz="1800" b="0" i="0">
                  <a:latin typeface="Amazon Ember Light" charset="0"/>
                  <a:ea typeface="Amazon Ember Light" charset="0"/>
                  <a:cs typeface="Amazon Ember Light" charset="0"/>
                </a:defRPr>
              </a:lvl4pPr>
              <a:lvl5pPr marL="2057400" indent="-228600" defTabSz="914400">
                <a:lnSpc>
                  <a:spcPct val="90000"/>
                </a:lnSpc>
                <a:spcBef>
                  <a:spcPts val="500"/>
                </a:spcBef>
                <a:buFontTx/>
                <a:buBlip>
                  <a:blip r:embed="rId5"/>
                </a:buBlip>
                <a:defRPr sz="1800" b="0" i="0">
                  <a:latin typeface="Amazon Ember Light" charset="0"/>
                  <a:ea typeface="Amazon Ember Light" charset="0"/>
                  <a:cs typeface="Amazon Ember Light" charset="0"/>
                </a:defRPr>
              </a:lvl5pPr>
              <a:lvl6pPr marL="2514600" indent="-228600" defTabSz="914400">
                <a:lnSpc>
                  <a:spcPct val="90000"/>
                </a:lnSpc>
                <a:spcBef>
                  <a:spcPts val="500"/>
                </a:spcBef>
                <a:buFont typeface="Arial"/>
                <a:buChar char="•"/>
                <a:defRPr sz="1800"/>
              </a:lvl6pPr>
              <a:lvl7pPr marL="2971800" indent="-228600" defTabSz="914400">
                <a:lnSpc>
                  <a:spcPct val="90000"/>
                </a:lnSpc>
                <a:spcBef>
                  <a:spcPts val="500"/>
                </a:spcBef>
                <a:buFont typeface="Arial"/>
                <a:buChar char="•"/>
                <a:defRPr sz="1800"/>
              </a:lvl7pPr>
              <a:lvl8pPr marL="3429000" indent="-228600" defTabSz="914400">
                <a:lnSpc>
                  <a:spcPct val="90000"/>
                </a:lnSpc>
                <a:spcBef>
                  <a:spcPts val="500"/>
                </a:spcBef>
                <a:buFont typeface="Arial"/>
                <a:buChar char="•"/>
                <a:defRPr sz="1800"/>
              </a:lvl8pPr>
              <a:lvl9pPr marL="3886200" indent="-228600" defTabSz="914400">
                <a:lnSpc>
                  <a:spcPct val="90000"/>
                </a:lnSpc>
                <a:spcBef>
                  <a:spcPts val="500"/>
                </a:spcBef>
                <a:buFont typeface="Arial"/>
                <a:buChar char="•"/>
                <a:defRPr sz="1800"/>
              </a:lvl9pPr>
            </a:lstStyle>
            <a:p>
              <a:pPr algn="l" defTabSz="1377950">
                <a:lnSpc>
                  <a:spcPct val="110000"/>
                </a:lnSpc>
              </a:pPr>
              <a:r>
                <a:rPr lang="en-US" dirty="0">
                  <a:solidFill>
                    <a:schemeClr val="bg1"/>
                  </a:solidFill>
                </a:rPr>
                <a:t>Servers	Storage</a:t>
              </a:r>
            </a:p>
            <a:p>
              <a:pPr algn="l" defTabSz="1377950">
                <a:lnSpc>
                  <a:spcPct val="110000"/>
                </a:lnSpc>
              </a:pPr>
              <a:r>
                <a:rPr lang="en-US" dirty="0">
                  <a:solidFill>
                    <a:schemeClr val="bg1"/>
                  </a:solidFill>
                </a:rPr>
                <a:t>Databases	Applications</a:t>
              </a:r>
            </a:p>
          </p:txBody>
        </p:sp>
        <p:sp>
          <p:nvSpPr>
            <p:cNvPr id="21" name="TextBox 20">
              <a:extLst>
                <a:ext uri="{FF2B5EF4-FFF2-40B4-BE49-F238E27FC236}">
                  <a16:creationId xmlns:a16="http://schemas.microsoft.com/office/drawing/2014/main" id="{A6D275FB-BBA6-4FD0-A053-D64C47DBF664}"/>
                </a:ext>
              </a:extLst>
            </p:cNvPr>
            <p:cNvSpPr txBox="1"/>
            <p:nvPr/>
          </p:nvSpPr>
          <p:spPr>
            <a:xfrm>
              <a:off x="7808667" y="2469796"/>
              <a:ext cx="2755513" cy="369332"/>
            </a:xfrm>
            <a:prstGeom prst="rect">
              <a:avLst/>
            </a:prstGeom>
            <a:noFill/>
          </p:spPr>
          <p:txBody>
            <a:bodyPr wrap="square" rtlCol="0">
              <a:spAutoFit/>
            </a:bodyPr>
            <a:lstStyle/>
            <a:p>
              <a:pPr algn="ctr"/>
              <a:r>
                <a:rPr lang="en-US" sz="1800" b="1" dirty="0">
                  <a:solidFill>
                    <a:srgbClr val="FF9900"/>
                  </a:solidFill>
                  <a:latin typeface="Amazon Ember" panose="02000000000000000000" pitchFamily="2" charset="0"/>
                  <a:ea typeface="Amazon Ember" panose="02000000000000000000" pitchFamily="2" charset="0"/>
                </a:rPr>
                <a:t>Cloud services provider</a:t>
              </a:r>
            </a:p>
          </p:txBody>
        </p:sp>
        <p:sp>
          <p:nvSpPr>
            <p:cNvPr id="22" name="Freeform 5">
              <a:extLst>
                <a:ext uri="{FF2B5EF4-FFF2-40B4-BE49-F238E27FC236}">
                  <a16:creationId xmlns:a16="http://schemas.microsoft.com/office/drawing/2014/main" id="{DE80D5E2-B0E5-4433-83FE-B65CB46B415C}"/>
                </a:ext>
              </a:extLst>
            </p:cNvPr>
            <p:cNvSpPr/>
            <p:nvPr/>
          </p:nvSpPr>
          <p:spPr bwMode="auto">
            <a:xfrm>
              <a:off x="7930607" y="3936639"/>
              <a:ext cx="1174046" cy="1229127"/>
            </a:xfrm>
            <a:custGeom>
              <a:avLst/>
              <a:gdLst>
                <a:gd name="connsiteX0" fmla="*/ 0 w 1448789"/>
                <a:gd name="connsiteY0" fmla="*/ 0 h 973776"/>
                <a:gd name="connsiteX1" fmla="*/ 0 w 1448789"/>
                <a:gd name="connsiteY1" fmla="*/ 973776 h 973776"/>
                <a:gd name="connsiteX2" fmla="*/ 1448789 w 1448789"/>
                <a:gd name="connsiteY2" fmla="*/ 973776 h 973776"/>
              </a:gdLst>
              <a:ahLst/>
              <a:cxnLst>
                <a:cxn ang="0">
                  <a:pos x="connsiteX0" y="connsiteY0"/>
                </a:cxn>
                <a:cxn ang="0">
                  <a:pos x="connsiteX1" y="connsiteY1"/>
                </a:cxn>
                <a:cxn ang="0">
                  <a:pos x="connsiteX2" y="connsiteY2"/>
                </a:cxn>
              </a:cxnLst>
              <a:rect l="l" t="t" r="r" b="b"/>
              <a:pathLst>
                <a:path w="1448789" h="973776">
                  <a:moveTo>
                    <a:pt x="0" y="0"/>
                  </a:moveTo>
                  <a:lnTo>
                    <a:pt x="0" y="973776"/>
                  </a:lnTo>
                  <a:lnTo>
                    <a:pt x="1448789" y="973776"/>
                  </a:lnTo>
                </a:path>
              </a:pathLst>
            </a:custGeom>
            <a:noFill/>
            <a:ln w="76200">
              <a:solidFill>
                <a:srgbClr val="FF9900"/>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grpSp>
      <p:sp>
        <p:nvSpPr>
          <p:cNvPr id="23" name="Freeform 40">
            <a:extLst>
              <a:ext uri="{FF2B5EF4-FFF2-40B4-BE49-F238E27FC236}">
                <a16:creationId xmlns:a16="http://schemas.microsoft.com/office/drawing/2014/main" id="{CCE0EAD4-E9A2-4513-A637-ECEFBACB7D53}"/>
              </a:ext>
            </a:extLst>
          </p:cNvPr>
          <p:cNvSpPr/>
          <p:nvPr/>
        </p:nvSpPr>
        <p:spPr bwMode="auto">
          <a:xfrm>
            <a:off x="2509032" y="4860598"/>
            <a:ext cx="1091790" cy="688769"/>
          </a:xfrm>
          <a:custGeom>
            <a:avLst/>
            <a:gdLst>
              <a:gd name="connsiteX0" fmla="*/ 0 w 1448789"/>
              <a:gd name="connsiteY0" fmla="*/ 0 h 973776"/>
              <a:gd name="connsiteX1" fmla="*/ 0 w 1448789"/>
              <a:gd name="connsiteY1" fmla="*/ 973776 h 973776"/>
              <a:gd name="connsiteX2" fmla="*/ 1448789 w 1448789"/>
              <a:gd name="connsiteY2" fmla="*/ 973776 h 973776"/>
            </a:gdLst>
            <a:ahLst/>
            <a:cxnLst>
              <a:cxn ang="0">
                <a:pos x="connsiteX0" y="connsiteY0"/>
              </a:cxn>
              <a:cxn ang="0">
                <a:pos x="connsiteX1" y="connsiteY1"/>
              </a:cxn>
              <a:cxn ang="0">
                <a:pos x="connsiteX2" y="connsiteY2"/>
              </a:cxn>
            </a:cxnLst>
            <a:rect l="l" t="t" r="r" b="b"/>
            <a:pathLst>
              <a:path w="1448789" h="973776">
                <a:moveTo>
                  <a:pt x="0" y="0"/>
                </a:moveTo>
                <a:lnTo>
                  <a:pt x="0" y="973776"/>
                </a:lnTo>
                <a:lnTo>
                  <a:pt x="1448789" y="973776"/>
                </a:lnTo>
              </a:path>
            </a:pathLst>
          </a:custGeom>
          <a:noFill/>
          <a:ln w="76200">
            <a:solidFill>
              <a:schemeClr val="tx1"/>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081E673-E29D-43B2-A260-DE0A2963A851}"/>
              </a:ext>
            </a:extLst>
          </p:cNvPr>
          <p:cNvSpPr txBox="1"/>
          <p:nvPr/>
        </p:nvSpPr>
        <p:spPr>
          <a:xfrm>
            <a:off x="7888976" y="4990645"/>
            <a:ext cx="1057021" cy="683264"/>
          </a:xfrm>
          <a:prstGeom prst="rect">
            <a:avLst/>
          </a:prstGeom>
          <a:noFill/>
        </p:spPr>
        <p:txBody>
          <a:bodyPr wrap="none" lIns="182880" tIns="146304" rIns="182880" bIns="146304" rtlCol="0">
            <a:spAutoFit/>
          </a:bodyPr>
          <a:lstStyle/>
          <a:p>
            <a:pPr>
              <a:lnSpc>
                <a:spcPct val="90000"/>
              </a:lnSpc>
              <a:spcAft>
                <a:spcPts val="1800"/>
              </a:spcAft>
            </a:pPr>
            <a:br>
              <a:rPr lang="en-US" sz="1400" b="1" dirty="0">
                <a:solidFill>
                  <a:srgbClr val="FF9900"/>
                </a:solidFill>
              </a:rPr>
            </a:br>
            <a:r>
              <a:rPr lang="en-US" sz="1400" b="1" dirty="0">
                <a:solidFill>
                  <a:srgbClr val="FF9900"/>
                </a:solidFill>
              </a:rPr>
              <a:t>Internet</a:t>
            </a:r>
          </a:p>
        </p:txBody>
      </p:sp>
      <p:sp>
        <p:nvSpPr>
          <p:cNvPr id="25" name="TextBox 24">
            <a:extLst>
              <a:ext uri="{FF2B5EF4-FFF2-40B4-BE49-F238E27FC236}">
                <a16:creationId xmlns:a16="http://schemas.microsoft.com/office/drawing/2014/main" id="{9AB0BDE0-0179-4EF0-8432-5219AA74A2F1}"/>
              </a:ext>
            </a:extLst>
          </p:cNvPr>
          <p:cNvSpPr txBox="1"/>
          <p:nvPr/>
        </p:nvSpPr>
        <p:spPr>
          <a:xfrm>
            <a:off x="2414979" y="4990645"/>
            <a:ext cx="1015343" cy="683264"/>
          </a:xfrm>
          <a:prstGeom prst="rect">
            <a:avLst/>
          </a:prstGeom>
          <a:noFill/>
        </p:spPr>
        <p:txBody>
          <a:bodyPr wrap="none" lIns="182880" tIns="146304" rIns="182880" bIns="146304" rtlCol="0">
            <a:spAutoFit/>
          </a:bodyPr>
          <a:lstStyle/>
          <a:p>
            <a:pPr>
              <a:lnSpc>
                <a:spcPct val="90000"/>
              </a:lnSpc>
              <a:spcAft>
                <a:spcPts val="1800"/>
              </a:spcAft>
            </a:pPr>
            <a:r>
              <a:rPr lang="en-US" sz="1400" b="1" dirty="0"/>
              <a:t>Corp</a:t>
            </a:r>
            <a:br>
              <a:rPr lang="en-US" sz="1400" b="1" dirty="0"/>
            </a:br>
            <a:r>
              <a:rPr lang="en-US" sz="1400" b="1" dirty="0"/>
              <a:t>network</a:t>
            </a:r>
          </a:p>
        </p:txBody>
      </p:sp>
    </p:spTree>
    <p:extLst>
      <p:ext uri="{BB962C8B-B14F-4D97-AF65-F5344CB8AC3E}">
        <p14:creationId xmlns:p14="http://schemas.microsoft.com/office/powerpoint/2010/main" val="323438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380B-14F8-4529-B01E-D12835A63CEC}"/>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What is cloud computing?</a:t>
            </a:r>
          </a:p>
        </p:txBody>
      </p:sp>
      <p:sp>
        <p:nvSpPr>
          <p:cNvPr id="3" name="Date Placeholder 2">
            <a:extLst>
              <a:ext uri="{FF2B5EF4-FFF2-40B4-BE49-F238E27FC236}">
                <a16:creationId xmlns:a16="http://schemas.microsoft.com/office/drawing/2014/main" id="{809E7EB6-8D97-493B-9715-F623FF75E29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2FA502CB-ECEB-493C-8A2F-C48DF1C44D65}"/>
              </a:ext>
            </a:extLst>
          </p:cNvPr>
          <p:cNvSpPr>
            <a:spLocks noGrp="1"/>
          </p:cNvSpPr>
          <p:nvPr>
            <p:ph type="sldNum" sz="quarter" idx="4"/>
          </p:nvPr>
        </p:nvSpPr>
        <p:spPr/>
        <p:txBody>
          <a:bodyPr/>
          <a:lstStyle/>
          <a:p>
            <a:fld id="{9860EDB8-5305-433F-BE41-D7A86D811DB3}" type="slidenum">
              <a:rPr lang="en-US" smtClean="0"/>
              <a:pPr/>
              <a:t>5</a:t>
            </a:fld>
            <a:endParaRPr lang="en-US" dirty="0"/>
          </a:p>
        </p:txBody>
      </p:sp>
      <p:grpSp>
        <p:nvGrpSpPr>
          <p:cNvPr id="27" name="Group 26">
            <a:extLst>
              <a:ext uri="{FF2B5EF4-FFF2-40B4-BE49-F238E27FC236}">
                <a16:creationId xmlns:a16="http://schemas.microsoft.com/office/drawing/2014/main" id="{9157A6CB-98C3-47AE-B5CF-0473B1D8DBDC}"/>
              </a:ext>
            </a:extLst>
          </p:cNvPr>
          <p:cNvGrpSpPr/>
          <p:nvPr/>
        </p:nvGrpSpPr>
        <p:grpSpPr>
          <a:xfrm>
            <a:off x="1549114" y="2514888"/>
            <a:ext cx="2541814" cy="2658556"/>
            <a:chOff x="502982" y="2514888"/>
            <a:chExt cx="2541814" cy="2658556"/>
          </a:xfrm>
        </p:grpSpPr>
        <p:sp>
          <p:nvSpPr>
            <p:cNvPr id="28" name="TextBox 27">
              <a:extLst>
                <a:ext uri="{FF2B5EF4-FFF2-40B4-BE49-F238E27FC236}">
                  <a16:creationId xmlns:a16="http://schemas.microsoft.com/office/drawing/2014/main" id="{5A4418CF-5BBD-4BFD-82CD-82A6004BCAC6}"/>
                </a:ext>
              </a:extLst>
            </p:cNvPr>
            <p:cNvSpPr txBox="1"/>
            <p:nvPr/>
          </p:nvSpPr>
          <p:spPr>
            <a:xfrm>
              <a:off x="502982" y="4465558"/>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Access services</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on-demand</a:t>
              </a:r>
            </a:p>
          </p:txBody>
        </p:sp>
        <p:pic>
          <p:nvPicPr>
            <p:cNvPr id="29" name="Picture 28">
              <a:extLst>
                <a:ext uri="{FF2B5EF4-FFF2-40B4-BE49-F238E27FC236}">
                  <a16:creationId xmlns:a16="http://schemas.microsoft.com/office/drawing/2014/main" id="{B04D72AE-6667-4CF1-AEB5-A264C85E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00" y="2514888"/>
              <a:ext cx="2185577" cy="2185577"/>
            </a:xfrm>
            <a:prstGeom prst="rect">
              <a:avLst/>
            </a:prstGeom>
          </p:spPr>
        </p:pic>
      </p:grpSp>
      <p:grpSp>
        <p:nvGrpSpPr>
          <p:cNvPr id="30" name="Group 29">
            <a:extLst>
              <a:ext uri="{FF2B5EF4-FFF2-40B4-BE49-F238E27FC236}">
                <a16:creationId xmlns:a16="http://schemas.microsoft.com/office/drawing/2014/main" id="{3B3B7817-6A50-4BD3-8D7E-E14774CECED8}"/>
              </a:ext>
            </a:extLst>
          </p:cNvPr>
          <p:cNvGrpSpPr/>
          <p:nvPr/>
        </p:nvGrpSpPr>
        <p:grpSpPr>
          <a:xfrm>
            <a:off x="8268899" y="2416817"/>
            <a:ext cx="2541814" cy="2764376"/>
            <a:chOff x="9338279" y="2429293"/>
            <a:chExt cx="2541814" cy="2764376"/>
          </a:xfrm>
        </p:grpSpPr>
        <p:sp>
          <p:nvSpPr>
            <p:cNvPr id="31" name="TextBox 30">
              <a:extLst>
                <a:ext uri="{FF2B5EF4-FFF2-40B4-BE49-F238E27FC236}">
                  <a16:creationId xmlns:a16="http://schemas.microsoft.com/office/drawing/2014/main" id="{C761669D-54DA-4118-A3D5-1291F68C454C}"/>
                </a:ext>
              </a:extLst>
            </p:cNvPr>
            <p:cNvSpPr txBox="1"/>
            <p:nvPr/>
          </p:nvSpPr>
          <p:spPr>
            <a:xfrm>
              <a:off x="9338279" y="4485783"/>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Pay only for what you use</a:t>
              </a:r>
            </a:p>
          </p:txBody>
        </p:sp>
        <p:pic>
          <p:nvPicPr>
            <p:cNvPr id="32" name="Picture 31">
              <a:extLst>
                <a:ext uri="{FF2B5EF4-FFF2-40B4-BE49-F238E27FC236}">
                  <a16:creationId xmlns:a16="http://schemas.microsoft.com/office/drawing/2014/main" id="{803962D5-9DC9-466C-AA4C-8C5150F0F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405" y="2429293"/>
              <a:ext cx="2213562" cy="2213562"/>
            </a:xfrm>
            <a:prstGeom prst="rect">
              <a:avLst/>
            </a:prstGeom>
          </p:spPr>
        </p:pic>
      </p:grpSp>
      <p:grpSp>
        <p:nvGrpSpPr>
          <p:cNvPr id="33" name="Group 32">
            <a:extLst>
              <a:ext uri="{FF2B5EF4-FFF2-40B4-BE49-F238E27FC236}">
                <a16:creationId xmlns:a16="http://schemas.microsoft.com/office/drawing/2014/main" id="{5E7E7C5D-0E3F-4E32-8996-CDBB8297EAE7}"/>
              </a:ext>
            </a:extLst>
          </p:cNvPr>
          <p:cNvGrpSpPr/>
          <p:nvPr/>
        </p:nvGrpSpPr>
        <p:grpSpPr>
          <a:xfrm>
            <a:off x="4938278" y="2671032"/>
            <a:ext cx="2541814" cy="2522637"/>
            <a:chOff x="6402860" y="2671032"/>
            <a:chExt cx="2541814" cy="2522637"/>
          </a:xfrm>
        </p:grpSpPr>
        <p:sp>
          <p:nvSpPr>
            <p:cNvPr id="34" name="TextBox 33">
              <a:extLst>
                <a:ext uri="{FF2B5EF4-FFF2-40B4-BE49-F238E27FC236}">
                  <a16:creationId xmlns:a16="http://schemas.microsoft.com/office/drawing/2014/main" id="{3F140094-306B-41E8-BD03-212DFE302F32}"/>
                </a:ext>
              </a:extLst>
            </p:cNvPr>
            <p:cNvSpPr txBox="1"/>
            <p:nvPr/>
          </p:nvSpPr>
          <p:spPr>
            <a:xfrm>
              <a:off x="6402860" y="4485783"/>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Provision computing resources as needed</a:t>
              </a:r>
            </a:p>
          </p:txBody>
        </p:sp>
        <p:pic>
          <p:nvPicPr>
            <p:cNvPr id="35" name="Picture 34">
              <a:extLst>
                <a:ext uri="{FF2B5EF4-FFF2-40B4-BE49-F238E27FC236}">
                  <a16:creationId xmlns:a16="http://schemas.microsoft.com/office/drawing/2014/main" id="{11D0BA5B-942C-4E1D-AB42-4703BB53E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617" y="2671032"/>
              <a:ext cx="1971823" cy="1971823"/>
            </a:xfrm>
            <a:prstGeom prst="rect">
              <a:avLst/>
            </a:prstGeom>
          </p:spPr>
        </p:pic>
      </p:grpSp>
    </p:spTree>
    <p:extLst>
      <p:ext uri="{BB962C8B-B14F-4D97-AF65-F5344CB8AC3E}">
        <p14:creationId xmlns:p14="http://schemas.microsoft.com/office/powerpoint/2010/main" val="21076056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D284-0615-4E7C-8D73-5552F77A25E5}"/>
              </a:ext>
            </a:extLst>
          </p:cNvPr>
          <p:cNvSpPr>
            <a:spLocks noGrp="1"/>
          </p:cNvSpPr>
          <p:nvPr>
            <p:ph type="title" idx="4294967295"/>
          </p:nvPr>
        </p:nvSpPr>
        <p:spPr>
          <a:xfrm>
            <a:off x="158839" y="32088"/>
            <a:ext cx="11874322" cy="1300766"/>
          </a:xfrm>
        </p:spPr>
        <p:txBody>
          <a:bodyPr>
            <a:normAutofit/>
          </a:bodyPr>
          <a:lstStyle/>
          <a:p>
            <a:r>
              <a:rPr lang="en-US" dirty="0">
                <a:latin typeface="Times New Roman" panose="02020603050405020304" pitchFamily="18" charset="0"/>
                <a:cs typeface="Times New Roman" panose="02020603050405020304" pitchFamily="18" charset="0"/>
              </a:rPr>
              <a:t>How does it work?</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2370D35-8C28-41CF-AC8C-737E0585F730}"/>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A0AB3347-93A8-423C-A1CB-CA14C2548ADB}"/>
              </a:ext>
            </a:extLst>
          </p:cNvPr>
          <p:cNvSpPr>
            <a:spLocks noGrp="1"/>
          </p:cNvSpPr>
          <p:nvPr>
            <p:ph type="sldNum" sz="quarter" idx="4"/>
          </p:nvPr>
        </p:nvSpPr>
        <p:spPr/>
        <p:txBody>
          <a:bodyPr/>
          <a:lstStyle/>
          <a:p>
            <a:fld id="{9860EDB8-5305-433F-BE41-D7A86D811DB3}" type="slidenum">
              <a:rPr lang="en-US" smtClean="0"/>
              <a:pPr/>
              <a:t>6</a:t>
            </a:fld>
            <a:endParaRPr lang="en-US" dirty="0"/>
          </a:p>
        </p:txBody>
      </p:sp>
      <p:sp>
        <p:nvSpPr>
          <p:cNvPr id="7" name="Rounded Rectangle 22">
            <a:extLst>
              <a:ext uri="{FF2B5EF4-FFF2-40B4-BE49-F238E27FC236}">
                <a16:creationId xmlns:a16="http://schemas.microsoft.com/office/drawing/2014/main" id="{6D7A40B7-91F2-40D0-9B20-A0A7CFF7CB27}"/>
              </a:ext>
            </a:extLst>
          </p:cNvPr>
          <p:cNvSpPr/>
          <p:nvPr/>
        </p:nvSpPr>
        <p:spPr bwMode="auto">
          <a:xfrm>
            <a:off x="238539" y="2531702"/>
            <a:ext cx="11686542" cy="3629025"/>
          </a:xfrm>
          <a:prstGeom prst="roundRect">
            <a:avLst>
              <a:gd name="adj" fmla="val 81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EFD2ADE-9F5F-41E2-83A9-3BE274641930}"/>
              </a:ext>
            </a:extLst>
          </p:cNvPr>
          <p:cNvCxnSpPr/>
          <p:nvPr/>
        </p:nvCxnSpPr>
        <p:spPr>
          <a:xfrm>
            <a:off x="8530293" y="4779602"/>
            <a:ext cx="430404" cy="415975"/>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FD7BB58-674D-431F-AFA9-8FB99A478D77}"/>
              </a:ext>
            </a:extLst>
          </p:cNvPr>
          <p:cNvCxnSpPr/>
          <p:nvPr/>
        </p:nvCxnSpPr>
        <p:spPr>
          <a:xfrm flipV="1">
            <a:off x="10036545" y="5063603"/>
            <a:ext cx="235421" cy="507852"/>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D708CD-A1D3-49DD-A5EA-C7AB773F1DCC}"/>
              </a:ext>
            </a:extLst>
          </p:cNvPr>
          <p:cNvCxnSpPr/>
          <p:nvPr/>
        </p:nvCxnSpPr>
        <p:spPr>
          <a:xfrm>
            <a:off x="4137425" y="4451136"/>
            <a:ext cx="597292" cy="0"/>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20">
            <a:extLst>
              <a:ext uri="{FF2B5EF4-FFF2-40B4-BE49-F238E27FC236}">
                <a16:creationId xmlns:a16="http://schemas.microsoft.com/office/drawing/2014/main" id="{7ED6706F-0857-4D5E-8564-CF81874C8FDF}"/>
              </a:ext>
            </a:extLst>
          </p:cNvPr>
          <p:cNvSpPr/>
          <p:nvPr/>
        </p:nvSpPr>
        <p:spPr>
          <a:xfrm>
            <a:off x="8960697" y="2713101"/>
            <a:ext cx="2752380" cy="2264705"/>
          </a:xfrm>
          <a:prstGeom prst="roundRect">
            <a:avLst>
              <a:gd name="adj" fmla="val 10279"/>
            </a:avLst>
          </a:prstGeom>
          <a:solidFill>
            <a:schemeClr val="bg1"/>
          </a:solidFill>
          <a:ln w="57150">
            <a:solidFill>
              <a:srgbClr val="FF99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ll hardware is in the cloud">
            <a:extLst>
              <a:ext uri="{FF2B5EF4-FFF2-40B4-BE49-F238E27FC236}">
                <a16:creationId xmlns:a16="http://schemas.microsoft.com/office/drawing/2014/main" id="{22E2F67F-1B0C-4D05-8F0C-BC74426F10F6}"/>
              </a:ext>
            </a:extLst>
          </p:cNvPr>
          <p:cNvPicPr>
            <a:picLocks noChangeAspect="1"/>
          </p:cNvPicPr>
          <p:nvPr/>
        </p:nvPicPr>
        <p:blipFill>
          <a:blip r:embed="rId3"/>
          <a:stretch>
            <a:fillRect/>
          </a:stretch>
        </p:blipFill>
        <p:spPr>
          <a:xfrm>
            <a:off x="390315" y="2722076"/>
            <a:ext cx="4005647" cy="2601249"/>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4BD3BFA8-E21A-44DC-8799-76AA98C26A29}"/>
              </a:ext>
            </a:extLst>
          </p:cNvPr>
          <p:cNvPicPr>
            <a:picLocks noChangeAspect="1"/>
          </p:cNvPicPr>
          <p:nvPr/>
        </p:nvPicPr>
        <p:blipFill>
          <a:blip r:embed="rId4"/>
          <a:stretch>
            <a:fillRect/>
          </a:stretch>
        </p:blipFill>
        <p:spPr>
          <a:xfrm>
            <a:off x="9098578" y="3892282"/>
            <a:ext cx="619211" cy="485843"/>
          </a:xfrm>
          <a:prstGeom prst="rect">
            <a:avLst/>
          </a:prstGeom>
        </p:spPr>
      </p:pic>
      <p:pic>
        <p:nvPicPr>
          <p:cNvPr id="16" name="Picture 15">
            <a:extLst>
              <a:ext uri="{FF2B5EF4-FFF2-40B4-BE49-F238E27FC236}">
                <a16:creationId xmlns:a16="http://schemas.microsoft.com/office/drawing/2014/main" id="{8509E342-6B15-433A-8997-584B3A0FB149}"/>
              </a:ext>
            </a:extLst>
          </p:cNvPr>
          <p:cNvPicPr>
            <a:picLocks noChangeAspect="1"/>
          </p:cNvPicPr>
          <p:nvPr/>
        </p:nvPicPr>
        <p:blipFill>
          <a:blip r:embed="rId5"/>
          <a:stretch>
            <a:fillRect/>
          </a:stretch>
        </p:blipFill>
        <p:spPr>
          <a:xfrm>
            <a:off x="9169670" y="2949266"/>
            <a:ext cx="533474" cy="457264"/>
          </a:xfrm>
          <a:prstGeom prst="rect">
            <a:avLst/>
          </a:prstGeom>
        </p:spPr>
      </p:pic>
      <p:pic>
        <p:nvPicPr>
          <p:cNvPr id="17" name="Picture 16">
            <a:extLst>
              <a:ext uri="{FF2B5EF4-FFF2-40B4-BE49-F238E27FC236}">
                <a16:creationId xmlns:a16="http://schemas.microsoft.com/office/drawing/2014/main" id="{BFAF90CE-B54C-4DF6-9BF0-3842C47368AC}"/>
              </a:ext>
            </a:extLst>
          </p:cNvPr>
          <p:cNvPicPr>
            <a:picLocks noChangeAspect="1"/>
          </p:cNvPicPr>
          <p:nvPr/>
        </p:nvPicPr>
        <p:blipFill>
          <a:blip r:embed="rId6"/>
          <a:stretch>
            <a:fillRect/>
          </a:stretch>
        </p:blipFill>
        <p:spPr>
          <a:xfrm>
            <a:off x="10033102" y="2949266"/>
            <a:ext cx="514422" cy="447737"/>
          </a:xfrm>
          <a:prstGeom prst="rect">
            <a:avLst/>
          </a:prstGeom>
        </p:spPr>
      </p:pic>
      <p:pic>
        <p:nvPicPr>
          <p:cNvPr id="18" name="Picture 17">
            <a:extLst>
              <a:ext uri="{FF2B5EF4-FFF2-40B4-BE49-F238E27FC236}">
                <a16:creationId xmlns:a16="http://schemas.microsoft.com/office/drawing/2014/main" id="{3592C359-3F11-48AE-9716-ED61F1CBBDBE}"/>
              </a:ext>
            </a:extLst>
          </p:cNvPr>
          <p:cNvPicPr>
            <a:picLocks noChangeAspect="1"/>
          </p:cNvPicPr>
          <p:nvPr/>
        </p:nvPicPr>
        <p:blipFill>
          <a:blip r:embed="rId7"/>
          <a:stretch>
            <a:fillRect/>
          </a:stretch>
        </p:blipFill>
        <p:spPr>
          <a:xfrm>
            <a:off x="10136658" y="3922437"/>
            <a:ext cx="438211" cy="457264"/>
          </a:xfrm>
          <a:prstGeom prst="rect">
            <a:avLst/>
          </a:prstGeom>
        </p:spPr>
      </p:pic>
      <p:pic>
        <p:nvPicPr>
          <p:cNvPr id="19" name="Picture 18">
            <a:extLst>
              <a:ext uri="{FF2B5EF4-FFF2-40B4-BE49-F238E27FC236}">
                <a16:creationId xmlns:a16="http://schemas.microsoft.com/office/drawing/2014/main" id="{8C1AB6C0-8E74-4774-9A8C-A7543FC854F6}"/>
              </a:ext>
            </a:extLst>
          </p:cNvPr>
          <p:cNvPicPr>
            <a:picLocks noChangeAspect="1"/>
          </p:cNvPicPr>
          <p:nvPr/>
        </p:nvPicPr>
        <p:blipFill>
          <a:blip r:embed="rId8"/>
          <a:stretch>
            <a:fillRect/>
          </a:stretch>
        </p:blipFill>
        <p:spPr>
          <a:xfrm>
            <a:off x="10877482" y="2901635"/>
            <a:ext cx="533474" cy="504895"/>
          </a:xfrm>
          <a:prstGeom prst="rect">
            <a:avLst/>
          </a:prstGeom>
        </p:spPr>
      </p:pic>
      <p:pic>
        <p:nvPicPr>
          <p:cNvPr id="20" name="Picture 19">
            <a:extLst>
              <a:ext uri="{FF2B5EF4-FFF2-40B4-BE49-F238E27FC236}">
                <a16:creationId xmlns:a16="http://schemas.microsoft.com/office/drawing/2014/main" id="{E30EA12B-E2D3-4EC9-98D4-18E4B4B94148}"/>
              </a:ext>
            </a:extLst>
          </p:cNvPr>
          <p:cNvPicPr>
            <a:picLocks noChangeAspect="1"/>
          </p:cNvPicPr>
          <p:nvPr/>
        </p:nvPicPr>
        <p:blipFill>
          <a:blip r:embed="rId9"/>
          <a:stretch>
            <a:fillRect/>
          </a:stretch>
        </p:blipFill>
        <p:spPr>
          <a:xfrm>
            <a:off x="10888573" y="3922437"/>
            <a:ext cx="552527" cy="457264"/>
          </a:xfrm>
          <a:prstGeom prst="rect">
            <a:avLst/>
          </a:prstGeom>
        </p:spPr>
      </p:pic>
      <p:pic>
        <p:nvPicPr>
          <p:cNvPr id="21" name="Picture 20">
            <a:extLst>
              <a:ext uri="{FF2B5EF4-FFF2-40B4-BE49-F238E27FC236}">
                <a16:creationId xmlns:a16="http://schemas.microsoft.com/office/drawing/2014/main" id="{FEDD719E-B7DB-492E-B970-739F60AE8A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0082" y="2900984"/>
            <a:ext cx="751969" cy="451182"/>
          </a:xfrm>
          <a:prstGeom prst="rect">
            <a:avLst/>
          </a:prstGeom>
          <a:solidFill>
            <a:srgbClr val="FFFFFF">
              <a:alpha val="45882"/>
            </a:srgbClr>
          </a:solidFill>
        </p:spPr>
      </p:pic>
      <p:sp>
        <p:nvSpPr>
          <p:cNvPr id="22" name="Content Placeholder 2">
            <a:extLst>
              <a:ext uri="{FF2B5EF4-FFF2-40B4-BE49-F238E27FC236}">
                <a16:creationId xmlns:a16="http://schemas.microsoft.com/office/drawing/2014/main" id="{94384E4B-8D3E-45DF-B377-D8D45C26E5A4}"/>
              </a:ext>
            </a:extLst>
          </p:cNvPr>
          <p:cNvSpPr txBox="1">
            <a:spLocks/>
          </p:cNvSpPr>
          <p:nvPr/>
        </p:nvSpPr>
        <p:spPr>
          <a:xfrm>
            <a:off x="1536780" y="1385976"/>
            <a:ext cx="9874176" cy="981075"/>
          </a:xfrm>
          <a:prstGeom prst="rect">
            <a:avLst/>
          </a:prstGeom>
        </p:spPr>
        <p:txBody>
          <a:bodyPr vert="horz" wrap="square" lIns="146304" tIns="91440" rIns="146304" bIns="91440" rtlCol="0">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AWS owns and maintains the network-connected hardware</a:t>
            </a:r>
          </a:p>
          <a:p>
            <a:pPr marL="342900" indent="-342900">
              <a:buFont typeface="Arial" pitchFamily="34" charset="0"/>
              <a:buChar char="•"/>
            </a:pPr>
            <a:r>
              <a:rPr lang="en-US" sz="2400" dirty="0">
                <a:latin typeface="Times New Roman" panose="02020603050405020304" pitchFamily="18" charset="0"/>
                <a:cs typeface="Times New Roman" panose="02020603050405020304" pitchFamily="18" charset="0"/>
              </a:rPr>
              <a:t>You provision and use what you need</a:t>
            </a:r>
          </a:p>
        </p:txBody>
      </p:sp>
      <p:sp>
        <p:nvSpPr>
          <p:cNvPr id="25" name="TextBox 24">
            <a:extLst>
              <a:ext uri="{FF2B5EF4-FFF2-40B4-BE49-F238E27FC236}">
                <a16:creationId xmlns:a16="http://schemas.microsoft.com/office/drawing/2014/main" id="{B6D5A1F4-EB62-4256-A0E5-E6247ED05A37}"/>
              </a:ext>
            </a:extLst>
          </p:cNvPr>
          <p:cNvSpPr txBox="1"/>
          <p:nvPr/>
        </p:nvSpPr>
        <p:spPr>
          <a:xfrm>
            <a:off x="9107785" y="3439897"/>
            <a:ext cx="756383" cy="261610"/>
          </a:xfrm>
          <a:prstGeom prst="rect">
            <a:avLst/>
          </a:prstGeom>
          <a:noFill/>
        </p:spPr>
        <p:txBody>
          <a:bodyPr wrap="squar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26" name="TextBox 25">
            <a:extLst>
              <a:ext uri="{FF2B5EF4-FFF2-40B4-BE49-F238E27FC236}">
                <a16:creationId xmlns:a16="http://schemas.microsoft.com/office/drawing/2014/main" id="{62C68AD0-ED76-4913-87B8-8319FD129EED}"/>
              </a:ext>
            </a:extLst>
          </p:cNvPr>
          <p:cNvSpPr txBox="1"/>
          <p:nvPr/>
        </p:nvSpPr>
        <p:spPr>
          <a:xfrm>
            <a:off x="9052562" y="4379701"/>
            <a:ext cx="1025153" cy="261610"/>
          </a:xfrm>
          <a:prstGeom prst="rect">
            <a:avLst/>
          </a:prstGeom>
          <a:noFill/>
        </p:spPr>
        <p:txBody>
          <a:bodyPr wrap="squar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27" name="TextBox 26">
            <a:extLst>
              <a:ext uri="{FF2B5EF4-FFF2-40B4-BE49-F238E27FC236}">
                <a16:creationId xmlns:a16="http://schemas.microsoft.com/office/drawing/2014/main" id="{37A0D9A0-D677-4B46-9C9B-F8EF0FABD2AB}"/>
              </a:ext>
            </a:extLst>
          </p:cNvPr>
          <p:cNvSpPr txBox="1"/>
          <p:nvPr/>
        </p:nvSpPr>
        <p:spPr>
          <a:xfrm>
            <a:off x="9864168" y="3429371"/>
            <a:ext cx="1025153" cy="261610"/>
          </a:xfrm>
          <a:prstGeom prst="rect">
            <a:avLst/>
          </a:prstGeom>
          <a:noFill/>
        </p:spPr>
        <p:txBody>
          <a:bodyPr wrap="squar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8" name="TextBox 27">
            <a:extLst>
              <a:ext uri="{FF2B5EF4-FFF2-40B4-BE49-F238E27FC236}">
                <a16:creationId xmlns:a16="http://schemas.microsoft.com/office/drawing/2014/main" id="{3BE2C5FC-919A-49F9-9116-FD92290F0F02}"/>
              </a:ext>
            </a:extLst>
          </p:cNvPr>
          <p:cNvSpPr txBox="1"/>
          <p:nvPr/>
        </p:nvSpPr>
        <p:spPr>
          <a:xfrm>
            <a:off x="9838232" y="4318146"/>
            <a:ext cx="1025153" cy="615553"/>
          </a:xfrm>
          <a:prstGeom prst="rect">
            <a:avLst/>
          </a:prstGeom>
          <a:noFill/>
        </p:spPr>
        <p:txBody>
          <a:bodyPr wrap="square" rtlCol="0">
            <a:spAutoFit/>
          </a:bodyPr>
          <a:lstStyle/>
          <a:p>
            <a:pPr algn="ctr"/>
            <a:r>
              <a:rPr lang="en-US" sz="1100" dirty="0">
                <a:latin typeface="Amazon Ember" panose="020B0603020204020204" pitchFamily="34" charset="0"/>
                <a:ea typeface="Amazon Ember" panose="020B0603020204020204" pitchFamily="34" charset="0"/>
                <a:cs typeface="Amazon Ember" panose="020B0603020204020204" pitchFamily="34" charset="0"/>
              </a:rPr>
              <a:t>Networking</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latin typeface="Amazon Ember" panose="020B0603020204020204" pitchFamily="34" charset="0"/>
                <a:ea typeface="Amazon Ember" panose="020B0603020204020204" pitchFamily="34" charset="0"/>
                <a:cs typeface="Amazon Ember" panose="020B0603020204020204" pitchFamily="34" charset="0"/>
              </a:rPr>
              <a:t>&amp; Content Delivery</a:t>
            </a:r>
          </a:p>
        </p:txBody>
      </p:sp>
      <p:sp>
        <p:nvSpPr>
          <p:cNvPr id="29" name="TextBox 28">
            <a:extLst>
              <a:ext uri="{FF2B5EF4-FFF2-40B4-BE49-F238E27FC236}">
                <a16:creationId xmlns:a16="http://schemas.microsoft.com/office/drawing/2014/main" id="{58097376-C190-447E-8A97-50E7B64B9FF8}"/>
              </a:ext>
            </a:extLst>
          </p:cNvPr>
          <p:cNvSpPr txBox="1"/>
          <p:nvPr/>
        </p:nvSpPr>
        <p:spPr>
          <a:xfrm>
            <a:off x="10588749" y="3366227"/>
            <a:ext cx="1091885" cy="461665"/>
          </a:xfrm>
          <a:prstGeom prst="rect">
            <a:avLst/>
          </a:prstGeom>
          <a:noFill/>
        </p:spPr>
        <p:txBody>
          <a:bodyPr wrap="square" rtlCol="0">
            <a:spAutoFit/>
          </a:bodyPr>
          <a:lstStyle/>
          <a:p>
            <a:pPr algn="ctr"/>
            <a:r>
              <a:rPr lang="en-US" sz="1100" dirty="0">
                <a:latin typeface="Amazon Ember" panose="020B0603020204020204" pitchFamily="34" charset="0"/>
                <a:ea typeface="Amazon Ember" panose="020B0603020204020204" pitchFamily="34" charset="0"/>
                <a:cs typeface="Amazon Ember" panose="020B0603020204020204" pitchFamily="34" charset="0"/>
              </a:rPr>
              <a:t>Business</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100" dirty="0">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30" name="TextBox 29">
            <a:extLst>
              <a:ext uri="{FF2B5EF4-FFF2-40B4-BE49-F238E27FC236}">
                <a16:creationId xmlns:a16="http://schemas.microsoft.com/office/drawing/2014/main" id="{D51B7C0F-7F1D-4445-BE52-D9CE04BC1160}"/>
              </a:ext>
            </a:extLst>
          </p:cNvPr>
          <p:cNvSpPr txBox="1"/>
          <p:nvPr/>
        </p:nvSpPr>
        <p:spPr>
          <a:xfrm>
            <a:off x="10700518" y="4379701"/>
            <a:ext cx="1025153" cy="430887"/>
          </a:xfrm>
          <a:prstGeom prst="rect">
            <a:avLst/>
          </a:prstGeom>
          <a:noFill/>
        </p:spPr>
        <p:txBody>
          <a:bodyPr wrap="square" rtlCol="0">
            <a:spAutoFit/>
          </a:bodyPr>
          <a:lstStyle/>
          <a:p>
            <a:pPr algn="ctr"/>
            <a:r>
              <a:rPr lang="en-US" sz="1100" dirty="0">
                <a:latin typeface="Amazon Ember" panose="020B0603020204020204" pitchFamily="34" charset="0"/>
                <a:ea typeface="Amazon Ember" panose="020B0603020204020204" pitchFamily="34" charset="0"/>
                <a:cs typeface="Amazon Ember" panose="020B0603020204020204" pitchFamily="34" charset="0"/>
              </a:rPr>
              <a:t>Internet of Things</a:t>
            </a:r>
          </a:p>
        </p:txBody>
      </p:sp>
      <p:pic>
        <p:nvPicPr>
          <p:cNvPr id="31" name="Picture 30" descr="Users access AWS services from a web-based management console">
            <a:extLst>
              <a:ext uri="{FF2B5EF4-FFF2-40B4-BE49-F238E27FC236}">
                <a16:creationId xmlns:a16="http://schemas.microsoft.com/office/drawing/2014/main" id="{FBA62104-AB8C-4EAA-8282-B9E225BB0B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9335" y="4994764"/>
            <a:ext cx="1402439" cy="975610"/>
          </a:xfrm>
          <a:prstGeom prst="rect">
            <a:avLst/>
          </a:prstGeom>
        </p:spPr>
      </p:pic>
      <p:graphicFrame>
        <p:nvGraphicFramePr>
          <p:cNvPr id="32" name="Object 31">
            <a:extLst>
              <a:ext uri="{FF2B5EF4-FFF2-40B4-BE49-F238E27FC236}">
                <a16:creationId xmlns:a16="http://schemas.microsoft.com/office/drawing/2014/main" id="{01D2612C-D9EE-44D3-A3E9-B3329077382E}"/>
              </a:ext>
            </a:extLst>
          </p:cNvPr>
          <p:cNvGraphicFramePr>
            <a:graphicFrameLocks noChangeAspect="1"/>
          </p:cNvGraphicFramePr>
          <p:nvPr>
            <p:extLst>
              <p:ext uri="{D42A27DB-BD31-4B8C-83A1-F6EECF244321}">
                <p14:modId xmlns:p14="http://schemas.microsoft.com/office/powerpoint/2010/main" val="1185017380"/>
              </p:ext>
            </p:extLst>
          </p:nvPr>
        </p:nvGraphicFramePr>
        <p:xfrm>
          <a:off x="4710540" y="2747827"/>
          <a:ext cx="3806673" cy="2601249"/>
        </p:xfrm>
        <a:graphic>
          <a:graphicData uri="http://schemas.openxmlformats.org/presentationml/2006/ole">
            <mc:AlternateContent xmlns:mc="http://schemas.openxmlformats.org/markup-compatibility/2006">
              <mc:Choice xmlns:v="urn:schemas-microsoft-com:vml" Requires="v">
                <p:oleObj name="Bitmap Image" r:id="rId12" imgW="12134880" imgH="5416560" progId="Paint.Picture">
                  <p:embed/>
                </p:oleObj>
              </mc:Choice>
              <mc:Fallback>
                <p:oleObj name="Bitmap Image" r:id="rId12" imgW="12134880" imgH="5416560" progId="Paint.Picture">
                  <p:embed/>
                  <p:pic>
                    <p:nvPicPr>
                      <p:cNvPr id="32" name="Object 31">
                        <a:extLst>
                          <a:ext uri="{FF2B5EF4-FFF2-40B4-BE49-F238E27FC236}">
                            <a16:creationId xmlns:a16="http://schemas.microsoft.com/office/drawing/2014/main" id="{01D2612C-D9EE-44D3-A3E9-B3329077382E}"/>
                          </a:ext>
                        </a:extLst>
                      </p:cNvPr>
                      <p:cNvPicPr/>
                      <p:nvPr/>
                    </p:nvPicPr>
                    <p:blipFill>
                      <a:blip r:embed="rId13"/>
                      <a:stretch>
                        <a:fillRect/>
                      </a:stretch>
                    </p:blipFill>
                    <p:spPr>
                      <a:xfrm>
                        <a:off x="4710540" y="2747827"/>
                        <a:ext cx="3806673" cy="2601249"/>
                      </a:xfrm>
                      <a:prstGeom prst="rect">
                        <a:avLst/>
                      </a:prstGeom>
                    </p:spPr>
                  </p:pic>
                </p:oleObj>
              </mc:Fallback>
            </mc:AlternateContent>
          </a:graphicData>
        </a:graphic>
      </p:graphicFrame>
    </p:spTree>
    <p:extLst>
      <p:ext uri="{BB962C8B-B14F-4D97-AF65-F5344CB8AC3E}">
        <p14:creationId xmlns:p14="http://schemas.microsoft.com/office/powerpoint/2010/main" val="15208468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CB56-9776-49F8-9DA8-9C48A1E2C00B}"/>
              </a:ext>
            </a:extLst>
          </p:cNvPr>
          <p:cNvSpPr>
            <a:spLocks noGrp="1"/>
          </p:cNvSpPr>
          <p:nvPr>
            <p:ph type="title" idx="4294967295"/>
          </p:nvPr>
        </p:nvSpPr>
        <p:spPr>
          <a:xfrm>
            <a:off x="158839" y="32088"/>
            <a:ext cx="11874322" cy="1300766"/>
          </a:xfrm>
        </p:spPr>
        <p:txBody>
          <a:bodyPr/>
          <a:lstStyle/>
          <a:p>
            <a:r>
              <a:rPr lang="en-IN" dirty="0">
                <a:latin typeface="Times New Roman" panose="02020603050405020304" pitchFamily="18" charset="0"/>
                <a:cs typeface="Times New Roman" panose="02020603050405020304" pitchFamily="18" charset="0"/>
              </a:rPr>
              <a:t>Cloud Computing Models</a:t>
            </a:r>
          </a:p>
        </p:txBody>
      </p:sp>
      <p:sp>
        <p:nvSpPr>
          <p:cNvPr id="3" name="Date Placeholder 2">
            <a:extLst>
              <a:ext uri="{FF2B5EF4-FFF2-40B4-BE49-F238E27FC236}">
                <a16:creationId xmlns:a16="http://schemas.microsoft.com/office/drawing/2014/main" id="{8E6459B8-C5EE-4BAC-8B7F-5C88DDE38B4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E6F63987-AB42-4326-A56F-174178A10F9E}"/>
              </a:ext>
            </a:extLst>
          </p:cNvPr>
          <p:cNvSpPr>
            <a:spLocks noGrp="1"/>
          </p:cNvSpPr>
          <p:nvPr>
            <p:ph type="sldNum" sz="quarter" idx="4"/>
          </p:nvPr>
        </p:nvSpPr>
        <p:spPr/>
        <p:txBody>
          <a:bodyPr/>
          <a:lstStyle/>
          <a:p>
            <a:fld id="{9860EDB8-5305-433F-BE41-D7A86D811DB3}" type="slidenum">
              <a:rPr lang="en-US" smtClean="0"/>
              <a:pPr/>
              <a:t>7</a:t>
            </a:fld>
            <a:endParaRPr lang="en-US" dirty="0"/>
          </a:p>
        </p:txBody>
      </p:sp>
      <p:sp>
        <p:nvSpPr>
          <p:cNvPr id="6" name="Content Placeholder 5">
            <a:extLst>
              <a:ext uri="{FF2B5EF4-FFF2-40B4-BE49-F238E27FC236}">
                <a16:creationId xmlns:a16="http://schemas.microsoft.com/office/drawing/2014/main" id="{04066EF2-31A7-4F0A-910E-647893D09B6D}"/>
              </a:ext>
            </a:extLst>
          </p:cNvPr>
          <p:cNvSpPr>
            <a:spLocks noGrp="1"/>
          </p:cNvSpPr>
          <p:nvPr>
            <p:ph sz="quarter" idx="4294967295"/>
          </p:nvPr>
        </p:nvSpPr>
        <p:spPr>
          <a:xfrm>
            <a:off x="172571" y="1418447"/>
            <a:ext cx="11846859" cy="5112846"/>
          </a:xfrm>
        </p:spPr>
        <p:txBody>
          <a:bodyPr/>
          <a:lstStyle/>
          <a:p>
            <a:r>
              <a:rPr lang="en-US" dirty="0">
                <a:latin typeface="Times New Roman" panose="02020603050405020304" pitchFamily="18" charset="0"/>
                <a:cs typeface="Times New Roman" panose="02020603050405020304" pitchFamily="18" charset="0"/>
              </a:rPr>
              <a:t>Software as a Service (SaaS)</a:t>
            </a:r>
          </a:p>
          <a:p>
            <a:r>
              <a:rPr lang="en-US" dirty="0">
                <a:latin typeface="Times New Roman" panose="02020603050405020304" pitchFamily="18" charset="0"/>
                <a:cs typeface="Times New Roman" panose="02020603050405020304" pitchFamily="18" charset="0"/>
              </a:rPr>
              <a:t>Platform as a Service (PaaS)</a:t>
            </a:r>
          </a:p>
          <a:p>
            <a:r>
              <a:rPr lang="en-US" dirty="0">
                <a:latin typeface="Times New Roman" panose="02020603050405020304" pitchFamily="18" charset="0"/>
                <a:cs typeface="Times New Roman" panose="02020603050405020304" pitchFamily="18" charset="0"/>
              </a:rPr>
              <a:t>Infrastructure as a Service (IaaS)</a:t>
            </a:r>
          </a:p>
        </p:txBody>
      </p:sp>
    </p:spTree>
    <p:extLst>
      <p:ext uri="{BB962C8B-B14F-4D97-AF65-F5344CB8AC3E}">
        <p14:creationId xmlns:p14="http://schemas.microsoft.com/office/powerpoint/2010/main" val="2408057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CB56-9776-49F8-9DA8-9C48A1E2C00B}"/>
              </a:ext>
            </a:extLst>
          </p:cNvPr>
          <p:cNvSpPr>
            <a:spLocks noGrp="1"/>
          </p:cNvSpPr>
          <p:nvPr>
            <p:ph type="title" idx="4294967295"/>
          </p:nvPr>
        </p:nvSpPr>
        <p:spPr>
          <a:xfrm>
            <a:off x="158839" y="32088"/>
            <a:ext cx="11874322" cy="1300766"/>
          </a:xfrm>
        </p:spPr>
        <p:txBody>
          <a:bodyPr/>
          <a:lstStyle/>
          <a:p>
            <a:r>
              <a:rPr lang="en-IN" dirty="0">
                <a:latin typeface="Times New Roman" panose="02020603050405020304" pitchFamily="18" charset="0"/>
                <a:cs typeface="Times New Roman" panose="02020603050405020304" pitchFamily="18" charset="0"/>
              </a:rPr>
              <a:t>Cloud Deployment Models</a:t>
            </a:r>
          </a:p>
        </p:txBody>
      </p:sp>
      <p:sp>
        <p:nvSpPr>
          <p:cNvPr id="3" name="Date Placeholder 2">
            <a:extLst>
              <a:ext uri="{FF2B5EF4-FFF2-40B4-BE49-F238E27FC236}">
                <a16:creationId xmlns:a16="http://schemas.microsoft.com/office/drawing/2014/main" id="{8E6459B8-C5EE-4BAC-8B7F-5C88DDE38B4F}"/>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E6F63987-AB42-4326-A56F-174178A10F9E}"/>
              </a:ext>
            </a:extLst>
          </p:cNvPr>
          <p:cNvSpPr>
            <a:spLocks noGrp="1"/>
          </p:cNvSpPr>
          <p:nvPr>
            <p:ph type="sldNum" sz="quarter" idx="4"/>
          </p:nvPr>
        </p:nvSpPr>
        <p:spPr/>
        <p:txBody>
          <a:bodyPr/>
          <a:lstStyle/>
          <a:p>
            <a:fld id="{9860EDB8-5305-433F-BE41-D7A86D811DB3}" type="slidenum">
              <a:rPr lang="en-US" smtClean="0"/>
              <a:pPr/>
              <a:t>8</a:t>
            </a:fld>
            <a:endParaRPr lang="en-US" dirty="0"/>
          </a:p>
        </p:txBody>
      </p:sp>
      <p:sp>
        <p:nvSpPr>
          <p:cNvPr id="9" name="Rounded Rectangle 27">
            <a:extLst>
              <a:ext uri="{FF2B5EF4-FFF2-40B4-BE49-F238E27FC236}">
                <a16:creationId xmlns:a16="http://schemas.microsoft.com/office/drawing/2014/main" id="{C78D29C5-2AD5-4702-BE3F-28544EF7D9E0}"/>
              </a:ext>
            </a:extLst>
          </p:cNvPr>
          <p:cNvSpPr/>
          <p:nvPr/>
        </p:nvSpPr>
        <p:spPr bwMode="auto">
          <a:xfrm>
            <a:off x="8389310" y="1627536"/>
            <a:ext cx="3512633" cy="4432168"/>
          </a:xfrm>
          <a:prstGeom prst="roundRect">
            <a:avLst>
              <a:gd name="adj" fmla="val 868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25">
            <a:extLst>
              <a:ext uri="{FF2B5EF4-FFF2-40B4-BE49-F238E27FC236}">
                <a16:creationId xmlns:a16="http://schemas.microsoft.com/office/drawing/2014/main" id="{8365C8B2-F217-4E3F-B6F1-4B28766DA71C}"/>
              </a:ext>
            </a:extLst>
          </p:cNvPr>
          <p:cNvSpPr/>
          <p:nvPr/>
        </p:nvSpPr>
        <p:spPr bwMode="auto">
          <a:xfrm>
            <a:off x="4371470" y="1627536"/>
            <a:ext cx="3512633" cy="4432168"/>
          </a:xfrm>
          <a:prstGeom prst="roundRect">
            <a:avLst>
              <a:gd name="adj" fmla="val 868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5F0592FA-0F27-46C1-9EC1-E2E3AC0F1575}"/>
              </a:ext>
            </a:extLst>
          </p:cNvPr>
          <p:cNvCxnSpPr/>
          <p:nvPr/>
        </p:nvCxnSpPr>
        <p:spPr>
          <a:xfrm>
            <a:off x="10285327" y="3971040"/>
            <a:ext cx="0" cy="793263"/>
          </a:xfrm>
          <a:prstGeom prst="straightConnector1">
            <a:avLst/>
          </a:prstGeom>
          <a:ln w="38100">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ll resources for Cloud based applications are located in the cloud">
            <a:extLst>
              <a:ext uri="{FF2B5EF4-FFF2-40B4-BE49-F238E27FC236}">
                <a16:creationId xmlns:a16="http://schemas.microsoft.com/office/drawing/2014/main" id="{AE6FA65B-D966-4613-8A13-E0A76A750677}"/>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719" t="18170" r="981" b="18562"/>
          <a:stretch/>
        </p:blipFill>
        <p:spPr>
          <a:xfrm>
            <a:off x="8604091" y="2165015"/>
            <a:ext cx="3083072" cy="1984318"/>
          </a:xfrm>
          <a:prstGeom prst="rect">
            <a:avLst/>
          </a:prstGeom>
        </p:spPr>
      </p:pic>
      <p:pic>
        <p:nvPicPr>
          <p:cNvPr id="13" name="Picture 12">
            <a:extLst>
              <a:ext uri="{FF2B5EF4-FFF2-40B4-BE49-F238E27FC236}">
                <a16:creationId xmlns:a16="http://schemas.microsoft.com/office/drawing/2014/main" id="{4A1C42A7-A143-4885-BC81-516809096B85}"/>
              </a:ext>
            </a:extLst>
          </p:cNvPr>
          <p:cNvPicPr>
            <a:picLocks noChangeAspect="1"/>
          </p:cNvPicPr>
          <p:nvPr/>
        </p:nvPicPr>
        <p:blipFill rotWithShape="1">
          <a:blip r:embed="rId4">
            <a:extLst>
              <a:ext uri="{28A0092B-C50C-407E-A947-70E740481C1C}">
                <a14:useLocalDpi xmlns:a14="http://schemas.microsoft.com/office/drawing/2010/main" val="0"/>
              </a:ext>
            </a:extLst>
          </a:blip>
          <a:srcRect l="20710" t="18131" r="25153" b="3452"/>
          <a:stretch/>
        </p:blipFill>
        <p:spPr>
          <a:xfrm>
            <a:off x="9326477" y="4675403"/>
            <a:ext cx="1638300" cy="1384301"/>
          </a:xfrm>
          <a:prstGeom prst="rect">
            <a:avLst/>
          </a:prstGeom>
        </p:spPr>
      </p:pic>
      <p:sp>
        <p:nvSpPr>
          <p:cNvPr id="14" name="TextBox 13">
            <a:extLst>
              <a:ext uri="{FF2B5EF4-FFF2-40B4-BE49-F238E27FC236}">
                <a16:creationId xmlns:a16="http://schemas.microsoft.com/office/drawing/2014/main" id="{8C5BA30C-19FF-430C-9C0C-73877F9ED4CD}"/>
              </a:ext>
            </a:extLst>
          </p:cNvPr>
          <p:cNvSpPr txBox="1"/>
          <p:nvPr/>
        </p:nvSpPr>
        <p:spPr>
          <a:xfrm>
            <a:off x="9701348" y="1665443"/>
            <a:ext cx="1029449" cy="461665"/>
          </a:xfrm>
          <a:prstGeom prst="rect">
            <a:avLst/>
          </a:prstGeom>
          <a:noFill/>
        </p:spPr>
        <p:txBody>
          <a:bodyPr wrap="none" rtlCol="0">
            <a:spAutoFit/>
          </a:bodyPr>
          <a:lstStyle/>
          <a:p>
            <a:pPr algn="ctr"/>
            <a:r>
              <a:rPr lang="en-US" sz="2400" b="1" dirty="0">
                <a:latin typeface="Amazon Ember" panose="02000000000000000000" pitchFamily="2" charset="0"/>
                <a:ea typeface="Amazon Ember" panose="02000000000000000000" pitchFamily="2" charset="0"/>
              </a:rPr>
              <a:t>Cloud</a:t>
            </a:r>
          </a:p>
        </p:txBody>
      </p:sp>
      <p:sp>
        <p:nvSpPr>
          <p:cNvPr id="15" name="Rounded Rectangle 28">
            <a:extLst>
              <a:ext uri="{FF2B5EF4-FFF2-40B4-BE49-F238E27FC236}">
                <a16:creationId xmlns:a16="http://schemas.microsoft.com/office/drawing/2014/main" id="{97B904E0-30AD-4B5A-8FF2-85ADBD6071F6}"/>
              </a:ext>
            </a:extLst>
          </p:cNvPr>
          <p:cNvSpPr/>
          <p:nvPr/>
        </p:nvSpPr>
        <p:spPr bwMode="auto">
          <a:xfrm>
            <a:off x="330568" y="1672141"/>
            <a:ext cx="3512633" cy="4432168"/>
          </a:xfrm>
          <a:prstGeom prst="roundRect">
            <a:avLst>
              <a:gd name="adj" fmla="val 8688"/>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061AA9C-CD72-4D41-9695-076A1DB76380}"/>
              </a:ext>
            </a:extLst>
          </p:cNvPr>
          <p:cNvGrpSpPr/>
          <p:nvPr/>
        </p:nvGrpSpPr>
        <p:grpSpPr>
          <a:xfrm>
            <a:off x="858837" y="1665443"/>
            <a:ext cx="2400779" cy="4394261"/>
            <a:chOff x="8997717" y="1429937"/>
            <a:chExt cx="2400779" cy="4394261"/>
          </a:xfrm>
        </p:grpSpPr>
        <p:cxnSp>
          <p:nvCxnSpPr>
            <p:cNvPr id="17" name="Straight Arrow Connector 16">
              <a:extLst>
                <a:ext uri="{FF2B5EF4-FFF2-40B4-BE49-F238E27FC236}">
                  <a16:creationId xmlns:a16="http://schemas.microsoft.com/office/drawing/2014/main" id="{6061FDA5-1A6A-4470-8212-DCEA73243477}"/>
                </a:ext>
              </a:extLst>
            </p:cNvPr>
            <p:cNvCxnSpPr/>
            <p:nvPr/>
          </p:nvCxnSpPr>
          <p:spPr>
            <a:xfrm>
              <a:off x="10277322" y="3268565"/>
              <a:ext cx="1" cy="1201397"/>
            </a:xfrm>
            <a:prstGeom prst="straightConnector1">
              <a:avLst/>
            </a:prstGeom>
            <a:ln w="38100">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In private clouds, all resources are local">
              <a:extLst>
                <a:ext uri="{FF2B5EF4-FFF2-40B4-BE49-F238E27FC236}">
                  <a16:creationId xmlns:a16="http://schemas.microsoft.com/office/drawing/2014/main" id="{1D186B00-7D37-44A8-94D3-66E7E65E0ACD}"/>
                </a:ext>
              </a:extLst>
            </p:cNvPr>
            <p:cNvPicPr>
              <a:picLocks noChangeAspect="1"/>
            </p:cNvPicPr>
            <p:nvPr/>
          </p:nvPicPr>
          <p:blipFill rotWithShape="1">
            <a:blip r:embed="rId5">
              <a:extLst>
                <a:ext uri="{28A0092B-C50C-407E-A947-70E740481C1C}">
                  <a14:useLocalDpi xmlns:a14="http://schemas.microsoft.com/office/drawing/2010/main" val="0"/>
                </a:ext>
              </a:extLst>
            </a:blip>
            <a:srcRect l="24349" t="9949" r="16733" b="6570"/>
            <a:stretch/>
          </p:blipFill>
          <p:spPr>
            <a:xfrm>
              <a:off x="8997717" y="1929509"/>
              <a:ext cx="2400779" cy="1984318"/>
            </a:xfrm>
            <a:prstGeom prst="rect">
              <a:avLst/>
            </a:prstGeom>
          </p:spPr>
        </p:pic>
        <p:pic>
          <p:nvPicPr>
            <p:cNvPr id="19" name="Picture 18">
              <a:extLst>
                <a:ext uri="{FF2B5EF4-FFF2-40B4-BE49-F238E27FC236}">
                  <a16:creationId xmlns:a16="http://schemas.microsoft.com/office/drawing/2014/main" id="{6181B4FF-D50E-464F-B668-40F888EF2EDD}"/>
                </a:ext>
              </a:extLst>
            </p:cNvPr>
            <p:cNvPicPr>
              <a:picLocks noChangeAspect="1"/>
            </p:cNvPicPr>
            <p:nvPr/>
          </p:nvPicPr>
          <p:blipFill rotWithShape="1">
            <a:blip r:embed="rId4">
              <a:extLst>
                <a:ext uri="{28A0092B-C50C-407E-A947-70E740481C1C}">
                  <a14:useLocalDpi xmlns:a14="http://schemas.microsoft.com/office/drawing/2010/main" val="0"/>
                </a:ext>
              </a:extLst>
            </a:blip>
            <a:srcRect l="20710" t="18131" r="25153" b="3452"/>
            <a:stretch/>
          </p:blipFill>
          <p:spPr>
            <a:xfrm>
              <a:off x="9382692" y="4439897"/>
              <a:ext cx="1638300" cy="1384301"/>
            </a:xfrm>
            <a:prstGeom prst="rect">
              <a:avLst/>
            </a:prstGeom>
          </p:spPr>
        </p:pic>
        <p:sp>
          <p:nvSpPr>
            <p:cNvPr id="20" name="TextBox 19">
              <a:extLst>
                <a:ext uri="{FF2B5EF4-FFF2-40B4-BE49-F238E27FC236}">
                  <a16:creationId xmlns:a16="http://schemas.microsoft.com/office/drawing/2014/main" id="{1774088C-92C6-4BE6-97CF-1B2FE2BF20A3}"/>
                </a:ext>
              </a:extLst>
            </p:cNvPr>
            <p:cNvSpPr txBox="1"/>
            <p:nvPr/>
          </p:nvSpPr>
          <p:spPr>
            <a:xfrm>
              <a:off x="9281698" y="1429937"/>
              <a:ext cx="1991251" cy="461665"/>
            </a:xfrm>
            <a:prstGeom prst="rect">
              <a:avLst/>
            </a:prstGeom>
            <a:noFill/>
          </p:spPr>
          <p:txBody>
            <a:bodyPr wrap="none" rtlCol="0">
              <a:spAutoFit/>
            </a:bodyPr>
            <a:lstStyle/>
            <a:p>
              <a:pPr algn="ctr"/>
              <a:r>
                <a:rPr lang="en-US" sz="2400" b="1" dirty="0">
                  <a:latin typeface="Amazon Ember" panose="02000000000000000000" pitchFamily="2" charset="0"/>
                  <a:ea typeface="Amazon Ember" panose="02000000000000000000" pitchFamily="2" charset="0"/>
                </a:rPr>
                <a:t>On premises</a:t>
              </a:r>
            </a:p>
          </p:txBody>
        </p:sp>
      </p:grpSp>
      <p:cxnSp>
        <p:nvCxnSpPr>
          <p:cNvPr id="21" name="Straight Arrow Connector 20">
            <a:extLst>
              <a:ext uri="{FF2B5EF4-FFF2-40B4-BE49-F238E27FC236}">
                <a16:creationId xmlns:a16="http://schemas.microsoft.com/office/drawing/2014/main" id="{9BE609E1-82E2-4EF4-AFE7-C012289FC8FF}"/>
              </a:ext>
            </a:extLst>
          </p:cNvPr>
          <p:cNvCxnSpPr/>
          <p:nvPr/>
        </p:nvCxnSpPr>
        <p:spPr>
          <a:xfrm>
            <a:off x="5350935" y="3562906"/>
            <a:ext cx="615677" cy="1201397"/>
          </a:xfrm>
          <a:prstGeom prst="straightConnector1">
            <a:avLst/>
          </a:prstGeom>
          <a:ln w="38100">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27F1BF-099A-4DD3-A587-2FA8FBCFE93C}"/>
              </a:ext>
            </a:extLst>
          </p:cNvPr>
          <p:cNvCxnSpPr/>
          <p:nvPr/>
        </p:nvCxnSpPr>
        <p:spPr>
          <a:xfrm flipH="1">
            <a:off x="6780242" y="3562906"/>
            <a:ext cx="383495" cy="1201397"/>
          </a:xfrm>
          <a:prstGeom prst="straightConnector1">
            <a:avLst/>
          </a:prstGeom>
          <a:ln w="38100">
            <a:solidFill>
              <a:srgbClr val="FF99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0B33F02-8C85-4B4F-B43D-379E98843A93}"/>
              </a:ext>
            </a:extLst>
          </p:cNvPr>
          <p:cNvPicPr>
            <a:picLocks noChangeAspect="1"/>
          </p:cNvPicPr>
          <p:nvPr/>
        </p:nvPicPr>
        <p:blipFill rotWithShape="1">
          <a:blip r:embed="rId5">
            <a:extLst>
              <a:ext uri="{28A0092B-C50C-407E-A947-70E740481C1C}">
                <a14:useLocalDpi xmlns:a14="http://schemas.microsoft.com/office/drawing/2010/main" val="0"/>
              </a:ext>
            </a:extLst>
          </a:blip>
          <a:srcRect l="24349" t="9949" r="16733" b="6570"/>
          <a:stretch/>
        </p:blipFill>
        <p:spPr>
          <a:xfrm>
            <a:off x="6470636" y="2611019"/>
            <a:ext cx="1321560" cy="1092310"/>
          </a:xfrm>
          <a:prstGeom prst="rect">
            <a:avLst/>
          </a:prstGeom>
        </p:spPr>
      </p:pic>
      <p:pic>
        <p:nvPicPr>
          <p:cNvPr id="24" name="Picture 23" descr="In Hybrid clouds some resources are local and some are in the cloud">
            <a:extLst>
              <a:ext uri="{FF2B5EF4-FFF2-40B4-BE49-F238E27FC236}">
                <a16:creationId xmlns:a16="http://schemas.microsoft.com/office/drawing/2014/main" id="{451DC48B-9616-40C5-AE34-DA005FDEDFA9}"/>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719" t="18170" r="981" b="18562"/>
          <a:stretch/>
        </p:blipFill>
        <p:spPr>
          <a:xfrm>
            <a:off x="4427046" y="2555686"/>
            <a:ext cx="1869088" cy="1202977"/>
          </a:xfrm>
          <a:prstGeom prst="rect">
            <a:avLst/>
          </a:prstGeom>
        </p:spPr>
      </p:pic>
      <p:pic>
        <p:nvPicPr>
          <p:cNvPr id="25" name="Picture 24">
            <a:extLst>
              <a:ext uri="{FF2B5EF4-FFF2-40B4-BE49-F238E27FC236}">
                <a16:creationId xmlns:a16="http://schemas.microsoft.com/office/drawing/2014/main" id="{BF6B908C-404E-4DFB-8666-4B8D6880B46A}"/>
              </a:ext>
            </a:extLst>
          </p:cNvPr>
          <p:cNvPicPr>
            <a:picLocks noChangeAspect="1"/>
          </p:cNvPicPr>
          <p:nvPr/>
        </p:nvPicPr>
        <p:blipFill rotWithShape="1">
          <a:blip r:embed="rId4">
            <a:extLst>
              <a:ext uri="{28A0092B-C50C-407E-A947-70E740481C1C}">
                <a14:useLocalDpi xmlns:a14="http://schemas.microsoft.com/office/drawing/2010/main" val="0"/>
              </a:ext>
            </a:extLst>
          </a:blip>
          <a:srcRect l="20710" t="18131" r="25153" b="3452"/>
          <a:stretch/>
        </p:blipFill>
        <p:spPr>
          <a:xfrm>
            <a:off x="5350935" y="4675403"/>
            <a:ext cx="1638300" cy="1384301"/>
          </a:xfrm>
          <a:prstGeom prst="rect">
            <a:avLst/>
          </a:prstGeom>
        </p:spPr>
      </p:pic>
      <p:sp>
        <p:nvSpPr>
          <p:cNvPr id="26" name="TextBox 25">
            <a:extLst>
              <a:ext uri="{FF2B5EF4-FFF2-40B4-BE49-F238E27FC236}">
                <a16:creationId xmlns:a16="http://schemas.microsoft.com/office/drawing/2014/main" id="{F66FFCEF-BB0D-476E-928D-ED0C690CDAE6}"/>
              </a:ext>
            </a:extLst>
          </p:cNvPr>
          <p:cNvSpPr txBox="1"/>
          <p:nvPr/>
        </p:nvSpPr>
        <p:spPr>
          <a:xfrm>
            <a:off x="5502826" y="1665443"/>
            <a:ext cx="1168910" cy="461665"/>
          </a:xfrm>
          <a:prstGeom prst="rect">
            <a:avLst/>
          </a:prstGeom>
          <a:noFill/>
        </p:spPr>
        <p:txBody>
          <a:bodyPr wrap="none" rtlCol="0">
            <a:spAutoFit/>
          </a:bodyPr>
          <a:lstStyle/>
          <a:p>
            <a:pPr algn="ctr"/>
            <a:r>
              <a:rPr lang="en-US" sz="2400" b="1" dirty="0">
                <a:latin typeface="Amazon Ember" panose="02000000000000000000" pitchFamily="2" charset="0"/>
                <a:ea typeface="Amazon Ember" panose="02000000000000000000" pitchFamily="2" charset="0"/>
              </a:rPr>
              <a:t>Hybrid</a:t>
            </a:r>
          </a:p>
        </p:txBody>
      </p:sp>
      <p:cxnSp>
        <p:nvCxnSpPr>
          <p:cNvPr id="27" name="Straight Arrow Connector 26">
            <a:extLst>
              <a:ext uri="{FF2B5EF4-FFF2-40B4-BE49-F238E27FC236}">
                <a16:creationId xmlns:a16="http://schemas.microsoft.com/office/drawing/2014/main" id="{903FEC88-21C1-4730-A8D5-1E9370B14571}"/>
              </a:ext>
            </a:extLst>
          </p:cNvPr>
          <p:cNvCxnSpPr/>
          <p:nvPr/>
        </p:nvCxnSpPr>
        <p:spPr>
          <a:xfrm flipH="1">
            <a:off x="6087281" y="3115994"/>
            <a:ext cx="481323" cy="18334"/>
          </a:xfrm>
          <a:prstGeom prst="straightConnector1">
            <a:avLst/>
          </a:prstGeom>
          <a:ln w="38100">
            <a:solidFill>
              <a:srgbClr val="FF99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6333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AD91-9E75-4CC0-876C-036CF1B40C3F}"/>
              </a:ext>
            </a:extLst>
          </p:cNvPr>
          <p:cNvSpPr>
            <a:spLocks noGrp="1"/>
          </p:cNvSpPr>
          <p:nvPr>
            <p:ph type="title" idx="4294967295"/>
          </p:nvPr>
        </p:nvSpPr>
        <p:spPr>
          <a:xfrm>
            <a:off x="158839" y="32088"/>
            <a:ext cx="11874322" cy="1300766"/>
          </a:xfrm>
        </p:spPr>
        <p:txBody>
          <a:bodyPr/>
          <a:lstStyle/>
          <a:p>
            <a:r>
              <a:rPr lang="en-US" dirty="0">
                <a:latin typeface="Times New Roman" panose="02020603050405020304" pitchFamily="18" charset="0"/>
                <a:cs typeface="Times New Roman" panose="02020603050405020304" pitchFamily="18" charset="0"/>
              </a:rPr>
              <a:t>What are the benefits of the AWS Cloud?</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6DDB511-4E35-400B-8E0A-84D017E35CD2}"/>
              </a:ext>
            </a:extLst>
          </p:cNvPr>
          <p:cNvSpPr>
            <a:spLocks noGrp="1"/>
          </p:cNvSpPr>
          <p:nvPr>
            <p:ph type="dt" sz="half" idx="4294967295"/>
          </p:nvPr>
        </p:nvSpPr>
        <p:spPr>
          <a:xfrm>
            <a:off x="838200" y="6562416"/>
            <a:ext cx="3200400" cy="274320"/>
          </a:xfrm>
          <a:prstGeom prst="rect">
            <a:avLst/>
          </a:prstGeom>
        </p:spPr>
        <p:txBody>
          <a:bodyPr/>
          <a:lstStyle/>
          <a:p>
            <a:fld id="{02CCD2C5-DB8A-4B9F-A575-6B5248CF32F9}" type="datetime3">
              <a:rPr lang="en-US" smtClean="0"/>
              <a:t>1 August 2025</a:t>
            </a:fld>
            <a:endParaRPr lang="en-US" dirty="0"/>
          </a:p>
        </p:txBody>
      </p:sp>
      <p:sp>
        <p:nvSpPr>
          <p:cNvPr id="5" name="Slide Number Placeholder 4">
            <a:extLst>
              <a:ext uri="{FF2B5EF4-FFF2-40B4-BE49-F238E27FC236}">
                <a16:creationId xmlns:a16="http://schemas.microsoft.com/office/drawing/2014/main" id="{5722F8CF-5FD7-404B-A443-D45AC56DA29E}"/>
              </a:ext>
            </a:extLst>
          </p:cNvPr>
          <p:cNvSpPr>
            <a:spLocks noGrp="1"/>
          </p:cNvSpPr>
          <p:nvPr>
            <p:ph type="sldNum" sz="quarter" idx="4"/>
          </p:nvPr>
        </p:nvSpPr>
        <p:spPr/>
        <p:txBody>
          <a:bodyPr/>
          <a:lstStyle/>
          <a:p>
            <a:fld id="{9860EDB8-5305-433F-BE41-D7A86D811DB3}" type="slidenum">
              <a:rPr lang="en-US" smtClean="0"/>
              <a:pPr/>
              <a:t>9</a:t>
            </a:fld>
            <a:endParaRPr lang="en-US" dirty="0"/>
          </a:p>
        </p:txBody>
      </p:sp>
      <p:sp>
        <p:nvSpPr>
          <p:cNvPr id="8" name="TextBox 7">
            <a:extLst>
              <a:ext uri="{FF2B5EF4-FFF2-40B4-BE49-F238E27FC236}">
                <a16:creationId xmlns:a16="http://schemas.microsoft.com/office/drawing/2014/main" id="{768AB6B6-15AA-409C-A153-CFD60BEE0ECA}"/>
              </a:ext>
            </a:extLst>
          </p:cNvPr>
          <p:cNvSpPr txBox="1"/>
          <p:nvPr/>
        </p:nvSpPr>
        <p:spPr>
          <a:xfrm>
            <a:off x="419100" y="3199195"/>
            <a:ext cx="2541814"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Pay as you go</a:t>
            </a:r>
          </a:p>
        </p:txBody>
      </p:sp>
      <p:sp>
        <p:nvSpPr>
          <p:cNvPr id="9" name="TextBox 8">
            <a:extLst>
              <a:ext uri="{FF2B5EF4-FFF2-40B4-BE49-F238E27FC236}">
                <a16:creationId xmlns:a16="http://schemas.microsoft.com/office/drawing/2014/main" id="{E37498EA-5843-4BA6-9817-5F2494D95CDB}"/>
              </a:ext>
            </a:extLst>
          </p:cNvPr>
          <p:cNvSpPr txBox="1"/>
          <p:nvPr/>
        </p:nvSpPr>
        <p:spPr>
          <a:xfrm>
            <a:off x="5021922" y="3104425"/>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Benefit from massive economies of scale</a:t>
            </a:r>
          </a:p>
        </p:txBody>
      </p:sp>
      <p:sp>
        <p:nvSpPr>
          <p:cNvPr id="10" name="TextBox 9">
            <a:extLst>
              <a:ext uri="{FF2B5EF4-FFF2-40B4-BE49-F238E27FC236}">
                <a16:creationId xmlns:a16="http://schemas.microsoft.com/office/drawing/2014/main" id="{770C8FE8-3B6C-4F0C-B378-34BFB869DAFC}"/>
              </a:ext>
            </a:extLst>
          </p:cNvPr>
          <p:cNvSpPr txBox="1"/>
          <p:nvPr/>
        </p:nvSpPr>
        <p:spPr>
          <a:xfrm>
            <a:off x="9029700" y="3104425"/>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Stop guessing capacity</a:t>
            </a:r>
          </a:p>
        </p:txBody>
      </p:sp>
      <p:sp>
        <p:nvSpPr>
          <p:cNvPr id="13" name="TextBox 12">
            <a:extLst>
              <a:ext uri="{FF2B5EF4-FFF2-40B4-BE49-F238E27FC236}">
                <a16:creationId xmlns:a16="http://schemas.microsoft.com/office/drawing/2014/main" id="{4D3EFAC2-3B13-4138-8315-42F3C3D4EBB5}"/>
              </a:ext>
            </a:extLst>
          </p:cNvPr>
          <p:cNvSpPr txBox="1"/>
          <p:nvPr/>
        </p:nvSpPr>
        <p:spPr>
          <a:xfrm>
            <a:off x="412424" y="5661415"/>
            <a:ext cx="2541814"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Increase speed and agility</a:t>
            </a:r>
          </a:p>
        </p:txBody>
      </p:sp>
      <p:sp>
        <p:nvSpPr>
          <p:cNvPr id="14" name="TextBox 13">
            <a:extLst>
              <a:ext uri="{FF2B5EF4-FFF2-40B4-BE49-F238E27FC236}">
                <a16:creationId xmlns:a16="http://schemas.microsoft.com/office/drawing/2014/main" id="{3CE29789-6D85-448F-9204-9907BD8E1C1D}"/>
              </a:ext>
            </a:extLst>
          </p:cNvPr>
          <p:cNvSpPr txBox="1"/>
          <p:nvPr/>
        </p:nvSpPr>
        <p:spPr>
          <a:xfrm>
            <a:off x="5021922" y="5661415"/>
            <a:ext cx="2541814"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Realize cost savings</a:t>
            </a:r>
          </a:p>
        </p:txBody>
      </p:sp>
      <p:sp>
        <p:nvSpPr>
          <p:cNvPr id="15" name="TextBox 14">
            <a:extLst>
              <a:ext uri="{FF2B5EF4-FFF2-40B4-BE49-F238E27FC236}">
                <a16:creationId xmlns:a16="http://schemas.microsoft.com/office/drawing/2014/main" id="{5EDED66A-9646-4A6E-82EF-493122141E7B}"/>
              </a:ext>
            </a:extLst>
          </p:cNvPr>
          <p:cNvSpPr txBox="1"/>
          <p:nvPr/>
        </p:nvSpPr>
        <p:spPr>
          <a:xfrm>
            <a:off x="9029700" y="5648464"/>
            <a:ext cx="2541814"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Go global in minutes</a:t>
            </a:r>
          </a:p>
        </p:txBody>
      </p:sp>
      <p:pic>
        <p:nvPicPr>
          <p:cNvPr id="16" name="Picture 15">
            <a:extLst>
              <a:ext uri="{FF2B5EF4-FFF2-40B4-BE49-F238E27FC236}">
                <a16:creationId xmlns:a16="http://schemas.microsoft.com/office/drawing/2014/main" id="{EC24C576-D2A0-4BC9-9B39-37EF5864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54" y="1155377"/>
            <a:ext cx="2203753" cy="2203753"/>
          </a:xfrm>
          <a:prstGeom prst="rect">
            <a:avLst/>
          </a:prstGeom>
        </p:spPr>
      </p:pic>
      <p:pic>
        <p:nvPicPr>
          <p:cNvPr id="17" name="Picture 16">
            <a:extLst>
              <a:ext uri="{FF2B5EF4-FFF2-40B4-BE49-F238E27FC236}">
                <a16:creationId xmlns:a16="http://schemas.microsoft.com/office/drawing/2014/main" id="{9271D123-1FED-46D4-BD81-D5BE9588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6703" y="3859326"/>
            <a:ext cx="1989193" cy="1989193"/>
          </a:xfrm>
          <a:prstGeom prst="rect">
            <a:avLst/>
          </a:prstGeom>
        </p:spPr>
      </p:pic>
      <p:pic>
        <p:nvPicPr>
          <p:cNvPr id="18" name="Picture 17">
            <a:extLst>
              <a:ext uri="{FF2B5EF4-FFF2-40B4-BE49-F238E27FC236}">
                <a16:creationId xmlns:a16="http://schemas.microsoft.com/office/drawing/2014/main" id="{37A1A762-4DAB-49DA-869C-2614A4E6B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69" y="3703228"/>
            <a:ext cx="2118122" cy="2118122"/>
          </a:xfrm>
          <a:prstGeom prst="rect">
            <a:avLst/>
          </a:prstGeom>
          <a:ln>
            <a:noFill/>
          </a:ln>
        </p:spPr>
      </p:pic>
      <p:pic>
        <p:nvPicPr>
          <p:cNvPr id="19" name="Picture 18">
            <a:extLst>
              <a:ext uri="{FF2B5EF4-FFF2-40B4-BE49-F238E27FC236}">
                <a16:creationId xmlns:a16="http://schemas.microsoft.com/office/drawing/2014/main" id="{56E5EF65-A864-4EEB-A0F7-9D67078630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2545" y="1446499"/>
            <a:ext cx="1856123" cy="1856123"/>
          </a:xfrm>
          <a:prstGeom prst="rect">
            <a:avLst/>
          </a:prstGeom>
        </p:spPr>
      </p:pic>
      <p:pic>
        <p:nvPicPr>
          <p:cNvPr id="20" name="Picture 19">
            <a:extLst>
              <a:ext uri="{FF2B5EF4-FFF2-40B4-BE49-F238E27FC236}">
                <a16:creationId xmlns:a16="http://schemas.microsoft.com/office/drawing/2014/main" id="{341B0503-411F-4E22-ABE9-0F60D9034C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445" y="1313429"/>
            <a:ext cx="1989193" cy="1989193"/>
          </a:xfrm>
          <a:prstGeom prst="rect">
            <a:avLst/>
          </a:prstGeom>
        </p:spPr>
      </p:pic>
      <p:pic>
        <p:nvPicPr>
          <p:cNvPr id="21" name="Picture 20">
            <a:extLst>
              <a:ext uri="{FF2B5EF4-FFF2-40B4-BE49-F238E27FC236}">
                <a16:creationId xmlns:a16="http://schemas.microsoft.com/office/drawing/2014/main" id="{F0BC58A3-B317-491A-A115-D0D7B9457E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0531" y="3703228"/>
            <a:ext cx="2118121" cy="2118121"/>
          </a:xfrm>
          <a:prstGeom prst="rect">
            <a:avLst/>
          </a:prstGeom>
          <a:ln>
            <a:noFill/>
          </a:ln>
        </p:spPr>
      </p:pic>
    </p:spTree>
    <p:extLst>
      <p:ext uri="{BB962C8B-B14F-4D97-AF65-F5344CB8AC3E}">
        <p14:creationId xmlns:p14="http://schemas.microsoft.com/office/powerpoint/2010/main" val="1484436616"/>
      </p:ext>
    </p:extLst>
  </p:cSld>
  <p:clrMapOvr>
    <a:masterClrMapping/>
  </p:clrMapOvr>
  <p:transition>
    <p:fade/>
  </p:transition>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3305</TotalTime>
  <Words>3176</Words>
  <Application>Microsoft Macintosh PowerPoint</Application>
  <PresentationFormat>Widescreen</PresentationFormat>
  <Paragraphs>373</Paragraphs>
  <Slides>33</Slides>
  <Notes>13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7" baseType="lpstr">
      <vt:lpstr>Amazon Ember</vt:lpstr>
      <vt:lpstr>Amazon Ember Display</vt:lpstr>
      <vt:lpstr>Amazon Ember Light</vt:lpstr>
      <vt:lpstr>Arial</vt:lpstr>
      <vt:lpstr>Arial Rounded MT Bold</vt:lpstr>
      <vt:lpstr>ArialMT</vt:lpstr>
      <vt:lpstr>Calibri</vt:lpstr>
      <vt:lpstr>Courier New</vt:lpstr>
      <vt:lpstr>Segoe UI</vt:lpstr>
      <vt:lpstr>Times New Roman</vt:lpstr>
      <vt:lpstr>Wingdings</vt:lpstr>
      <vt:lpstr>Wingdings,Sans-Serif</vt:lpstr>
      <vt:lpstr>WelcomeDoc</vt:lpstr>
      <vt:lpstr>Bitmap Image</vt:lpstr>
      <vt:lpstr>About the Speakers</vt:lpstr>
      <vt:lpstr>Module 1: Introduction to the AWS Cloud</vt:lpstr>
      <vt:lpstr>Overview – Topics to be Covered</vt:lpstr>
      <vt:lpstr>What is the cloud?</vt:lpstr>
      <vt:lpstr>What is cloud computing?</vt:lpstr>
      <vt:lpstr>How does it work?</vt:lpstr>
      <vt:lpstr>Cloud Computing Models</vt:lpstr>
      <vt:lpstr>Cloud Deployment Models</vt:lpstr>
      <vt:lpstr>What are the benefits of the AWS Cloud?</vt:lpstr>
      <vt:lpstr>Three ways to interact with AWS</vt:lpstr>
      <vt:lpstr>AWS Global Infrastructure</vt:lpstr>
      <vt:lpstr>PowerPoint Presentation</vt:lpstr>
      <vt:lpstr>Regions</vt:lpstr>
      <vt:lpstr>Factors impacting Region selection</vt:lpstr>
      <vt:lpstr>Regions point to remember</vt:lpstr>
      <vt:lpstr>Availability Zones (AZ)</vt:lpstr>
      <vt:lpstr>Availability Zones point to remember</vt:lpstr>
      <vt:lpstr>Edge locations</vt:lpstr>
      <vt:lpstr>Edge location use case</vt:lpstr>
      <vt:lpstr>High Availability using Multiple Availability Zones</vt:lpstr>
      <vt:lpstr>High Availability using Multi AZs</vt:lpstr>
      <vt:lpstr>High Availability using Multi AZs</vt:lpstr>
      <vt:lpstr>High Availability And AWS Regions</vt:lpstr>
      <vt:lpstr>Knowledge check</vt:lpstr>
      <vt:lpstr>Knowledge check</vt:lpstr>
      <vt:lpstr>Knowledge check</vt:lpstr>
      <vt:lpstr>Knowledge check</vt:lpstr>
      <vt:lpstr>Knowledge check</vt:lpstr>
      <vt:lpstr>Knowledge check</vt:lpstr>
      <vt:lpstr>Key Take Aways</vt:lpstr>
      <vt:lpstr>PowerPoint Presentation</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ITstu Acro</dc:creator>
  <cp:lastModifiedBy>Shefali Arora</cp:lastModifiedBy>
  <cp:revision>216</cp:revision>
  <dcterms:created xsi:type="dcterms:W3CDTF">2020-11-29T04:13:37Z</dcterms:created>
  <dcterms:modified xsi:type="dcterms:W3CDTF">2025-08-01T05:27:53Z</dcterms:modified>
</cp:coreProperties>
</file>